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74" r:id="rId4"/>
    <p:sldId id="272" r:id="rId5"/>
    <p:sldId id="267" r:id="rId6"/>
    <p:sldId id="269" r:id="rId7"/>
    <p:sldId id="270" r:id="rId8"/>
    <p:sldId id="271" r:id="rId9"/>
    <p:sldId id="268" r:id="rId10"/>
    <p:sldId id="276" r:id="rId11"/>
    <p:sldId id="279" r:id="rId12"/>
    <p:sldId id="257" r:id="rId13"/>
    <p:sldId id="258" r:id="rId14"/>
    <p:sldId id="259" r:id="rId15"/>
    <p:sldId id="260" r:id="rId16"/>
    <p:sldId id="261" r:id="rId17"/>
    <p:sldId id="277" r:id="rId18"/>
    <p:sldId id="265" r:id="rId19"/>
    <p:sldId id="289" r:id="rId20"/>
    <p:sldId id="280" r:id="rId21"/>
    <p:sldId id="281" r:id="rId22"/>
    <p:sldId id="282" r:id="rId23"/>
    <p:sldId id="283" r:id="rId24"/>
    <p:sldId id="284" r:id="rId25"/>
    <p:sldId id="285" r:id="rId26"/>
    <p:sldId id="288" r:id="rId27"/>
    <p:sldId id="286" r:id="rId28"/>
    <p:sldId id="287" r:id="rId29"/>
    <p:sldId id="262" r:id="rId30"/>
    <p:sldId id="263" r:id="rId31"/>
    <p:sldId id="278" r:id="rId32"/>
    <p:sldId id="266" r:id="rId33"/>
    <p:sldId id="264" r:id="rId34"/>
    <p:sldId id="27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000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928670"/>
            <a:ext cx="7429552" cy="203988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Наставничество, как форма профессионального становления и самореализации педагога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3068960"/>
            <a:ext cx="7200800" cy="1752600"/>
          </a:xfrm>
        </p:spPr>
        <p:txBody>
          <a:bodyPr>
            <a:noAutofit/>
          </a:bodyPr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оказание помощи старшим воспитателям по организации деятельности по внедрению и развитию системы («целевой модели») наставничества по форме «педагог-педагог» в ДОУ.</a:t>
            </a:r>
          </a:p>
          <a:p>
            <a:pPr algn="just"/>
            <a:endParaRPr lang="ru-RU" sz="2000" dirty="0" smtClean="0">
              <a:solidFill>
                <a:schemeClr val="tx1"/>
              </a:solidFill>
            </a:endParaRPr>
          </a:p>
          <a:p>
            <a:pPr algn="just"/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04.04.2023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97729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рловы\Desktop\Скриншот 27-02-2023 185813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4686" b="7426"/>
          <a:stretch/>
        </p:blipFill>
        <p:spPr bwMode="auto">
          <a:xfrm>
            <a:off x="0" y="714356"/>
            <a:ext cx="8774604" cy="58578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рловы\Desktop\Скриншот 27-02-2023 190606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6246"/>
          <a:stretch/>
        </p:blipFill>
        <p:spPr bwMode="auto">
          <a:xfrm>
            <a:off x="0" y="642894"/>
            <a:ext cx="9144000" cy="62151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рловы\Desktop\Скриншот 27-02-2023 190839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687" r="18117" b="4195"/>
          <a:stretch/>
        </p:blipFill>
        <p:spPr bwMode="auto">
          <a:xfrm>
            <a:off x="184898" y="1785926"/>
            <a:ext cx="8702265" cy="50720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00038"/>
            <a:ext cx="7270644" cy="1271574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Указ Президента Российской Федерации № 401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июня 2022 года «О проведении в Российской Федерации Года педагога и наставника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3415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752" y="2857496"/>
            <a:ext cx="8627966" cy="3811864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цель, задачи внедрения целевой модели наставничества,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терминология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наставничеству,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планируемые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результаты,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управления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реализацией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деятельности ОО,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механизмы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мотивации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поощрения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наставников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мониторинг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оценка результатов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реализации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программы наставничества.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приложении к документу даны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формы: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базы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наставляемых,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базы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наставников,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дорожной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карты внедрения целевой модели.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715436" cy="237911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утверждении методологии (целевой модели) наставничества обучающихся для организаций, осуществляющих образовательную деятельность по общеобразовательным, дополнительным общеобразовательным и программам среднего профессионального образования, в том числе с применением лучших практик обмена опытом между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обучающимися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14063" t="12500" r="6249" b="4166"/>
          <a:stretch>
            <a:fillRect/>
          </a:stretch>
        </p:blipFill>
        <p:spPr bwMode="auto">
          <a:xfrm>
            <a:off x="4929190" y="3143248"/>
            <a:ext cx="4000528" cy="3025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74502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57562"/>
            <a:ext cx="6286544" cy="350043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примерные формы наставничества: «ученик – ученик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учитель – учитель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студент – ученик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работодатель – ученик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работодатель – студент»,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семь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этапов реализации программы наставничества в ОО,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обучения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наставников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приложении в дополнительных материалах для куратора даны:</a:t>
            </a:r>
          </a:p>
          <a:p>
            <a:pPr>
              <a:spcBef>
                <a:spcPts val="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Манифест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наставника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Кодекс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наставника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Руководящие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принципы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наставника</a:t>
            </a:r>
          </a:p>
          <a:p>
            <a:pPr>
              <a:spcBef>
                <a:spcPts val="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Качества успешных наставников</a:t>
            </a:r>
          </a:p>
          <a:p>
            <a:pPr>
              <a:spcBef>
                <a:spcPts val="0"/>
              </a:spcBef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Пример системы нематериальной мотивации наставника (игровая иерархия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приложении ещё даны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Материалы для проведения мониторинга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оценки эффективности программы  наставничества (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анкеты, тесты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7963818" cy="259741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Методические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рекомендации по внедрению методологии (целевой модели) наставничества обучающихся для организаций, осуществляющих образовательную деятельность по общеобразовательным, дополнительным общеобразовательным и программам среднего профессионального образования, в том числе с применением лучших практик обмена опытом между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обучающимися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НАСТАВНИЧЕСТВО\Выступление\2023-04-02_16-27-58.png"/>
          <p:cNvPicPr>
            <a:picLocks noChangeAspect="1" noChangeArrowheads="1"/>
          </p:cNvPicPr>
          <p:nvPr/>
        </p:nvPicPr>
        <p:blipFill>
          <a:blip r:embed="rId2"/>
          <a:srcRect l="31881" t="23633" r="26391" b="12890"/>
          <a:stretch>
            <a:fillRect/>
          </a:stretch>
        </p:blipFill>
        <p:spPr bwMode="auto">
          <a:xfrm>
            <a:off x="6215074" y="3214686"/>
            <a:ext cx="2757507" cy="2786082"/>
          </a:xfrm>
          <a:prstGeom prst="rect">
            <a:avLst/>
          </a:prstGeom>
          <a:noFill/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21395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752" y="1643050"/>
            <a:ext cx="5413256" cy="4857784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Методологические основы и ключевые положения системы (целевой модели) наставничества,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Условия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 ресурсы для внедрения и реализации системы (целевой модели) наставничества педагогических работников в образовательной организации,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Структурные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компоненты системы (целевой модели) наставничества педагогических работников в образовательной организации (внутренний и внешний контуры),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Ожидаемые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(планируемые) результаты внедрения и реализации системы (целевой модели) наставничества педагогических работников в образовательной организации и возможные риски.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7627834" cy="1200136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по разработке и внедрению системы (целевой модели) наставничества педагогических работников в образовательных организациях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НАСТАВНИЧЕСТВО\Выступление\2023-04-02_16-33-23.png"/>
          <p:cNvPicPr>
            <a:picLocks noChangeAspect="1" noChangeArrowheads="1"/>
          </p:cNvPicPr>
          <p:nvPr/>
        </p:nvPicPr>
        <p:blipFill>
          <a:blip r:embed="rId2"/>
          <a:srcRect l="22213" t="20762" r="19786" b="7902"/>
          <a:stretch>
            <a:fillRect/>
          </a:stretch>
        </p:blipFill>
        <p:spPr bwMode="auto">
          <a:xfrm>
            <a:off x="5734759" y="3071810"/>
            <a:ext cx="3409241" cy="2357454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0599" t="29578" r="16020" b="29577"/>
          <a:stretch>
            <a:fillRect/>
          </a:stretch>
        </p:blipFill>
        <p:spPr bwMode="auto">
          <a:xfrm>
            <a:off x="5572132" y="5429264"/>
            <a:ext cx="3350195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4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3151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8607900" cy="5256584"/>
          </a:xfrm>
        </p:spPr>
        <p:txBody>
          <a:bodyPr>
            <a:noAutofit/>
          </a:bodyPr>
          <a:lstStyle/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Нормативное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правовое и организационно-методическое обеспечение внедрения (применения) системы (целевой модели) наставничества педагогических работников в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ОО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Внедрение (применение) системы (целевой модели) наставничества в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ОО: основные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этапы внедрения и реализации системы, подбор и формирование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пар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«наставник-наставляемый»,  основные подходы к организации взаимодействия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пар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Формы и виды наставничества педагогических работников в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ОО общего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, среднего профессионального, дополнительного образования</a:t>
            </a: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Завершение персонализированной программы наставничества педагогических работников. Оценка ее результативности и эффективности</a:t>
            </a: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Оценка результативности внедрения (применения) системы (целевой модели) наставничества</a:t>
            </a: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Риски внедрения (применения) системы (целевой модели) наставничества педагогических работников в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ОО и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пути их минимизации</a:t>
            </a: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Приложение 1 Примерное положение о системе наставничества педагогических работников в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ОО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Приложение 2 Примерная дорожная карта (план мероприятий) по реализации Положения о системе наставничества педагогических работников в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ОО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6632"/>
            <a:ext cx="7270644" cy="1224136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для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ОО по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реализации системы (целевой модели) наставничества педагогических работников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2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51482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752" y="3214686"/>
            <a:ext cx="4055934" cy="2884362"/>
          </a:xfrm>
        </p:spPr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Общие положения: термины, цели, задач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наставничества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Деятельность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наставника в среде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обучающихся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Ответственность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заинтересованных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сторон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7556396" cy="255745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Типовое положение о наставничестве в общеобразовательных организациях, осуществляющих образовательную деятельность по дополнительным общеобразовательным программам на территории Архангельской области, в рамках федеральных проектов «Успех каждого ребенка» и «Современная школа» национального проекта «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Образование»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НАСТАВНИЧЕСТВО\Выступление\2023-04-02_16-25-15.png"/>
          <p:cNvPicPr>
            <a:picLocks noChangeAspect="1" noChangeArrowheads="1"/>
          </p:cNvPicPr>
          <p:nvPr/>
        </p:nvPicPr>
        <p:blipFill>
          <a:blip r:embed="rId2"/>
          <a:srcRect l="30668" t="22301" r="25119" b="14319"/>
          <a:stretch>
            <a:fillRect/>
          </a:stretch>
        </p:blipFill>
        <p:spPr bwMode="auto">
          <a:xfrm>
            <a:off x="4357654" y="2714620"/>
            <a:ext cx="4786346" cy="3857652"/>
          </a:xfrm>
          <a:prstGeom prst="rect">
            <a:avLst/>
          </a:prstGeom>
          <a:noFill/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4869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752" y="3071810"/>
            <a:ext cx="3622176" cy="2301406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Положение 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внедрении системы (целевой модели)  наставничества по форме «педагог – педагог» в Архангельской области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7556396" cy="176024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Распоряжение министерства образования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Архангельской области № 483 от 22.03.2022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 внедрении системы (целевой модели) наставничества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форме «педагог-педагог»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Архангельской области»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2422" t="13194" r="28515" b="3472"/>
          <a:stretch>
            <a:fillRect/>
          </a:stretch>
        </p:blipFill>
        <p:spPr bwMode="auto">
          <a:xfrm>
            <a:off x="5148064" y="2143116"/>
            <a:ext cx="3631432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психологически комфортной среды для развития и повышения квалификации педагогов, увеличение числа закрепившихся в профессии педагогических кадров;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создание канала эффективного обмена личностным, жизненным и профессиональным опытом для каждого субъекта образовательной и профессиональной деятельности;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формирование открытого и эффективного сообщества вокруг образовательной организации, способного на комплексную поддержку ее деятельности, в котором выстроены доверительные и партнерские отношения.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4016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внедрения модели наставничества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7089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Орловы\Desktop\Скриншот 27-02-2023 19422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6758"/>
          <a:stretch/>
        </p:blipFill>
        <p:spPr bwMode="auto">
          <a:xfrm>
            <a:off x="208639" y="785794"/>
            <a:ext cx="8935361" cy="55949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4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9611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2715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этап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условий для запуска программы наставничества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61494190"/>
              </p:ext>
            </p:extLst>
          </p:nvPr>
        </p:nvGraphicFramePr>
        <p:xfrm>
          <a:off x="214282" y="1500174"/>
          <a:ext cx="8715436" cy="4623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3429024"/>
              </a:tblGrid>
              <a:tr h="347574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7776">
                <a:tc>
                  <a:txBody>
                    <a:bodyPr/>
                    <a:lstStyle/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Обеспечить нормативно-правовое оформление программы наставничества;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Информировать коллектив о подготовке программы, собрать предварительные запросы педагогов, молодых специалистов;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Сформировать команду и выбрать куратора, отвечающих за реализацию программы;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Определить задачи, формы наставничества, ожидаемые результаты;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Сформировать дорожную карту внедрения целевой модели наставничества, определить необходимые для реализации ресурсы - внутренние и внешние 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Определить заинтересованные в наставничестве аудитории в зависимости от выбранной формы наставничества;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Информировать аудитории через целевые медиа о возможностях программы наставничества, планируемых результатах и вариантах участия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64362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38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этап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базы наставляемых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21081143"/>
              </p:ext>
            </p:extLst>
          </p:nvPr>
        </p:nvGraphicFramePr>
        <p:xfrm>
          <a:off x="357158" y="1345995"/>
          <a:ext cx="8358278" cy="4491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8712"/>
                <a:gridCol w="3699566"/>
              </a:tblGrid>
              <a:tr h="35445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26203">
                <a:tc>
                  <a:txBody>
                    <a:bodyPr/>
                    <a:lstStyle/>
                    <a:p>
                      <a:pPr marL="173038" marR="0" indent="-1730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Информировать педагогов о возможностях и целях программы; </a:t>
                      </a:r>
                    </a:p>
                    <a:p>
                      <a:pPr marL="173038" marR="0" indent="-1730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сбор данных о наставляемых по доступным каналам (педагоги-психологи,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профориентационные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тесты), в том числе сбор запросов наставляемых к программе; </a:t>
                      </a:r>
                    </a:p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включить собранные данные в базу наставников, а также в систему мониторинга влияния программы на наставляемых 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9053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38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этап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базы наставников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35266873"/>
              </p:ext>
            </p:extLst>
          </p:nvPr>
        </p:nvGraphicFramePr>
        <p:xfrm>
          <a:off x="357158" y="1345995"/>
          <a:ext cx="8358278" cy="4491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8712"/>
                <a:gridCol w="3699566"/>
              </a:tblGrid>
              <a:tr h="35445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2620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Информировать коллектив, педагогов и молодых специалистов о запуске;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Собрать данные о потенциальных наставниках из числа педагогов 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Взаимодействовать с целевыми аудиториями на профильных мероприятиях с целью найти потенциальных наставников;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Мотивировать наставников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3747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38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этап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Отбор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обучение наставников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10894032"/>
              </p:ext>
            </p:extLst>
          </p:nvPr>
        </p:nvGraphicFramePr>
        <p:xfrm>
          <a:off x="357158" y="1345995"/>
          <a:ext cx="8358278" cy="4491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8712"/>
                <a:gridCol w="3699566"/>
              </a:tblGrid>
              <a:tr h="35445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2620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критерии отбора наставников под собранные запросы;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отбор и обучение наставников 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Привлечь психологов, сотрудников педагогических вузов, менторов к отбору и обучению наставников;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Найти ресурсы для организации обучения (через некоммерческие организации, предприятия, гранты, конкурсы)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0412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752" y="1928802"/>
            <a:ext cx="8503920" cy="417024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Первичное обучение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наставников ведется по схеме из трех частей.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Самоанализ и навыки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самопрезентации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Обучение эффективным коммуникациям.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Разбор этапов реализации программы наставничества.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Вторичное обучение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процессе деятельности проводится куратором уже после того, как у наставника появится свой опыт наставничества (встреча-знакомство и встреча "решение пробной задачи") и возникнут вопросы по наставнической деятельности.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7358114" cy="11286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обучения делится на два этапа: первичное обучение и обучение в процессе деятельности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рловы\Desktop\Скриншот 18-03-2023 132842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473" b="2585"/>
          <a:stretch/>
        </p:blipFill>
        <p:spPr bwMode="auto">
          <a:xfrm>
            <a:off x="-500098" y="785794"/>
            <a:ext cx="10081120" cy="60722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1349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5436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1910" r="7588" b="5277"/>
          <a:stretch>
            <a:fillRect/>
          </a:stretch>
        </p:blipFill>
        <p:spPr bwMode="auto">
          <a:xfrm>
            <a:off x="0" y="428604"/>
            <a:ext cx="918719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1349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3472" r="7588" b="5277"/>
          <a:stretch>
            <a:fillRect/>
          </a:stretch>
        </p:blipFill>
        <p:spPr bwMode="auto">
          <a:xfrm>
            <a:off x="0" y="500042"/>
            <a:ext cx="923198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1910" r="7588" b="3715"/>
          <a:stretch>
            <a:fillRect/>
          </a:stretch>
        </p:blipFill>
        <p:spPr bwMode="auto">
          <a:xfrm>
            <a:off x="0" y="571480"/>
            <a:ext cx="914406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249360"/>
            <a:ext cx="2143107" cy="1608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1910" r="7588" b="5277"/>
          <a:stretch>
            <a:fillRect/>
          </a:stretch>
        </p:blipFill>
        <p:spPr bwMode="auto">
          <a:xfrm>
            <a:off x="0" y="500042"/>
            <a:ext cx="918719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910" t="10938" r="7714" b="4687"/>
          <a:stretch>
            <a:fillRect/>
          </a:stretch>
        </p:blipFill>
        <p:spPr bwMode="auto">
          <a:xfrm>
            <a:off x="0" y="500042"/>
            <a:ext cx="914406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910" t="10938" r="7714" b="4687"/>
          <a:stretch>
            <a:fillRect/>
          </a:stretch>
        </p:blipFill>
        <p:spPr bwMode="auto">
          <a:xfrm>
            <a:off x="0" y="500042"/>
            <a:ext cx="914406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1910" r="8466" b="5277"/>
          <a:stretch>
            <a:fillRect/>
          </a:stretch>
        </p:blipFill>
        <p:spPr bwMode="auto">
          <a:xfrm>
            <a:off x="0" y="928670"/>
            <a:ext cx="921954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1349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1910" r="7588" b="3715"/>
          <a:stretch>
            <a:fillRect/>
          </a:stretch>
        </p:blipFill>
        <p:spPr bwMode="auto">
          <a:xfrm>
            <a:off x="0" y="500042"/>
            <a:ext cx="892971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037" t="11910" r="8466" b="9965"/>
          <a:stretch>
            <a:fillRect/>
          </a:stretch>
        </p:blipFill>
        <p:spPr bwMode="auto">
          <a:xfrm>
            <a:off x="0" y="285728"/>
            <a:ext cx="9094057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4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910" t="12500" r="7714" b="4687"/>
          <a:stretch>
            <a:fillRect/>
          </a:stretch>
        </p:blipFill>
        <p:spPr bwMode="auto">
          <a:xfrm>
            <a:off x="-43196" y="1785902"/>
            <a:ext cx="918719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МДОУ\Downloads\img1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1349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2951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этап </a:t>
            </a:r>
            <a:b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наставнических пар или групп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01119446"/>
              </p:ext>
            </p:extLst>
          </p:nvPr>
        </p:nvGraphicFramePr>
        <p:xfrm>
          <a:off x="285720" y="2366037"/>
          <a:ext cx="8358278" cy="4491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8712"/>
                <a:gridCol w="3699566"/>
              </a:tblGrid>
              <a:tr h="35445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2620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инструменты и организовать встречи для формирования пар или групп;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Обеспечить психологическое сопровождение наставляемым, не сформировавшим пару или группу, продолжить поиск наставника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Привлечь психологов, волонтеров, сотрудников педагогических вузов к формированию пар или групп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1555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7627834" cy="98582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этап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работы наставнических пар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0301531"/>
              </p:ext>
            </p:extLst>
          </p:nvPr>
        </p:nvGraphicFramePr>
        <p:xfrm>
          <a:off x="214282" y="1774238"/>
          <a:ext cx="8572560" cy="5083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2230"/>
                <a:gridCol w="2500330"/>
              </a:tblGrid>
              <a:tr h="353222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18002">
                <a:tc>
                  <a:txBody>
                    <a:bodyPr/>
                    <a:lstStyle/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Выбрать форматы взаимодействия для каждой пары или группы; </a:t>
                      </a:r>
                    </a:p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Проанализировать сильные и слабые стороны участников для постановки цели и задач на конкретные периоды; </a:t>
                      </a:r>
                    </a:p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При необходимости предоставить наставникам методические рекомендации и/или материалы по взаимодействию с наставляемым(и); </a:t>
                      </a:r>
                    </a:p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сбор обратной связи от наставников, наставляемых и кураторов для мониторинга эффективности реализации программы; </a:t>
                      </a:r>
                    </a:p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Собрать данные от наставляемых для мониторинга влияния программы на их показатели; </a:t>
                      </a:r>
                    </a:p>
                    <a:p>
                      <a:pPr marL="173038" indent="-173038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систему поощрений наставников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Промежуточные результаты программы транслировать партнерам программы и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медиа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для актуализации и потенциального вовлечения в будущий цикл программы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2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МДОУ\Downloads\img1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91349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12301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Работа в каждой паре или группе включает: 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встречу-знакомство 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(30-40 мин.)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пробную рабочую встречу  (до 1 часа)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встречу-планирование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(1-1,5 часа)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комплекс последовательных встреч с обязательным заполнением форм обратной связи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(не реже 1 раза в 2 недели, максимум – 2 раза в неделю) 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итоговую встречу 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(1,5 часа)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хода реализации программы наставничества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8498" t="11499" r="18628" b="5703"/>
          <a:stretch>
            <a:fillRect/>
          </a:stretch>
        </p:blipFill>
        <p:spPr bwMode="auto">
          <a:xfrm>
            <a:off x="107504" y="-214338"/>
            <a:ext cx="9036496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4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2557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92869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 этап 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Завершение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наставничества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89943584"/>
              </p:ext>
            </p:extLst>
          </p:nvPr>
        </p:nvGraphicFramePr>
        <p:xfrm>
          <a:off x="214282" y="928670"/>
          <a:ext cx="8929718" cy="5251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2164"/>
                <a:gridCol w="3357554"/>
              </a:tblGrid>
              <a:tr h="35530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Внутренний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Внешний контур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85474">
                <a:tc>
                  <a:txBody>
                    <a:bodyPr/>
                    <a:lstStyle/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сбор обратной связи наставляемых, провести рефлексию, подвести итоги мониторинга влияния программы на наставляемых;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сбор обратной связи от наставников, наставляемых и кураторов для мониторинга эффективности реализации программы;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Реализовать систему поощрений наставников;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праздничное событие для представления результатов наставничества, чествования лучших наставников и популяризации лучших кейсов; </a:t>
                      </a:r>
                    </a:p>
                    <a:p>
                      <a:pPr marL="95250" indent="-95250"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Сформировать долгосрочную базу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наставников, в т.ч.включая завершивших программу наставляемых, желающих попробовать себя в новой роли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Привлечь сотрудников педагогических институтов, психологов к оценке результатов наставничества;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Пригласить представителей образовательных организаций, исполнительно-распорядительных органов муниципального образования на итоговое мероприятие;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Популяризировать лучшие практики и примеры наставничества через медиа, участников, партнеров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7758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ru-RU" sz="7200" b="1" dirty="0" smtClean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Счастливого плавания </a:t>
            </a:r>
          </a:p>
          <a:p>
            <a:pPr algn="ctr">
              <a:buNone/>
            </a:pPr>
            <a:r>
              <a:rPr lang="ru-RU" sz="7200" b="1" dirty="0" smtClean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по волнам наставничества!</a:t>
            </a:r>
            <a:endParaRPr lang="ru-RU" sz="7200" b="1" dirty="0">
              <a:solidFill>
                <a:schemeClr val="accent1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ДОУ\Downloads\img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7135"/>
            <a:ext cx="2252651" cy="169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pin.jpg"/>
          <p:cNvPicPr>
            <a:picLocks noChangeAspect="1"/>
          </p:cNvPicPr>
          <p:nvPr/>
        </p:nvPicPr>
        <p:blipFill>
          <a:blip r:embed="rId3" cstate="print"/>
          <a:srcRect l="15890" t="8991" r="14192"/>
          <a:stretch>
            <a:fillRect/>
          </a:stretch>
        </p:blipFill>
        <p:spPr>
          <a:xfrm>
            <a:off x="7572364" y="0"/>
            <a:ext cx="1571636" cy="1446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367</TotalTime>
  <Words>1308</Words>
  <Application>Microsoft Office PowerPoint</Application>
  <PresentationFormat>Экран (4:3)</PresentationFormat>
  <Paragraphs>131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Открытая</vt:lpstr>
      <vt:lpstr>Наставничество, как форма профессионального становления и самореализации педагога</vt:lpstr>
      <vt:lpstr>Слайд 2</vt:lpstr>
      <vt:lpstr>Слайд 3</vt:lpstr>
      <vt:lpstr>Указ Президента Российской Федерации № 401  от 27 июня 2022 года «О проведении в Российской Федерации Года педагога и наставника»</vt:lpstr>
      <vt:lpstr>Об утверждении методологии (целевой модели) наставничества обучающихся для организаций, осуществляющих образовательную деятельность по общеобразовательным, дополнительным общеобразовательным и программам среднего профессионального образования, в том числе с применением лучших практик обмена опытом между обучающимися</vt:lpstr>
      <vt:lpstr>Методические рекомендации по внедрению методологии (целевой модели) наставничества обучающихся для организаций, осуществляющих образовательную деятельность по общеобразовательным, дополнительным общеобразовательным и программам среднего профессионального образования, в том числе с применением лучших практик обмена опытом между обучающимися</vt:lpstr>
      <vt:lpstr>Методические рекомендации по разработке и внедрению системы (целевой модели) наставничества педагогических работников в образовательных организациях</vt:lpstr>
      <vt:lpstr>Методические рекомендации для ОО по реализации системы (целевой модели) наставничества педагогических работников</vt:lpstr>
      <vt:lpstr>Типовое положение о наставничестве в общеобразовательных организациях, осуществляющих образовательную деятельность по дополнительным общеобразовательным программам на территории Архангельской области, в рамках федеральных проектов «Успех каждого ребенка» и «Современная школа» национального проекта «Образование»</vt:lpstr>
      <vt:lpstr>Распоряжение министерства образования  Архангельской области № 483 от 22.03.2022  «О внедрении системы (целевой модели) наставничества  по форме «педагог-педагог»  в Архангельской области»</vt:lpstr>
      <vt:lpstr>Задачи внедрения модели наставничества </vt:lpstr>
      <vt:lpstr>Слайд 12</vt:lpstr>
      <vt:lpstr>1 этап  Подготовка условий для запуска программы наставничества </vt:lpstr>
      <vt:lpstr>2 этап  Формирование базы наставляемых </vt:lpstr>
      <vt:lpstr>3 этап  Формирование базы наставников </vt:lpstr>
      <vt:lpstr>4 этап  Отбор и обучение наставников </vt:lpstr>
      <vt:lpstr>Процесс обучения делится на два этапа: первичное обучение и обучение в процессе деятельности 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5 этап  Формирование наставнических пар или групп </vt:lpstr>
      <vt:lpstr>6 этап  Организация работы наставнических пар групп </vt:lpstr>
      <vt:lpstr>Организация хода реализации программы наставничества </vt:lpstr>
      <vt:lpstr>Слайд 32</vt:lpstr>
      <vt:lpstr>7 этап  Завершение наставничества 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Орловы</dc:creator>
  <cp:lastModifiedBy>МДОУ</cp:lastModifiedBy>
  <cp:revision>38</cp:revision>
  <dcterms:created xsi:type="dcterms:W3CDTF">2023-04-01T21:23:31Z</dcterms:created>
  <dcterms:modified xsi:type="dcterms:W3CDTF">2023-04-05T13:53:29Z</dcterms:modified>
</cp:coreProperties>
</file>