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0" r:id="rId15"/>
    <p:sldId id="27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6600"/>
    <a:srgbClr val="002060"/>
    <a:srgbClr val="FF5050"/>
    <a:srgbClr val="339933"/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DB4C7-AAB3-48AA-B52C-F4CD3A3243B2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5DA83-BD93-43C7-B8E9-C36CD7CFD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пр42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AFE5D-E6AF-4EC4-8D4E-10AB6B0116A7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DCB36-7B50-44E7-A933-66EC739DFD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BF35EF-8745-4680-BC3C-25FCAEFCB95F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9EB79-FE53-4CE5-A1A7-AE9CAE1624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7671B-037D-4FDB-91F9-BC4BA9EF62FE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EF4D46-F292-4B78-B2E5-3BAD2366A6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048B6-85A5-44A9-BF96-DED28F140620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7754F-25AE-43AD-BF58-B9C7A286D4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B1E54-98FA-4C6B-BFB8-EF16BBBA9F3C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DA2B2-136B-4072-BC27-4BC5B41B27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EFB18-B1F5-4B21-9C43-D84E6600D4C6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C438A-8A27-4DF6-93A1-D17815093A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535D0-5112-4E58-B136-EB823D110E21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0C729-F04D-4586-BFCD-FD15136CCF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53EB6-5FC1-4138-A0FC-BDCCBB83F862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319C0-5A1E-4601-A79C-58A416820E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85DD0-D672-4717-A46A-4A939B4B11F7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3E95C-D4D7-4DB1-A7ED-9EEE260BC7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93B53-DBC9-426D-8978-54B1BB6AA872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79C7C-E724-4E9E-BEFC-070504671C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9D8B0D-2D85-46D5-BAB6-C5162CCA9ECC}" type="datetimeFigureOut">
              <a:rPr lang="ru-RU"/>
              <a:pPr>
                <a:defRPr/>
              </a:pPr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45AEF21-5F2F-4DCF-B515-6DD152AB1F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media.nn.ru/data/forum/images/2013-06/68280135-parkovka.gif" TargetMode="External"/><Relationship Id="rId13" Type="http://schemas.openxmlformats.org/officeDocument/2006/relationships/hyperlink" Target="http://klass-servis73.ru/c2066-2.jpg" TargetMode="External"/><Relationship Id="rId18" Type="http://schemas.openxmlformats.org/officeDocument/2006/relationships/hyperlink" Target="http://klass-servis73.ru/c2066-7.jpg" TargetMode="External"/><Relationship Id="rId3" Type="http://schemas.openxmlformats.org/officeDocument/2006/relationships/hyperlink" Target="http://stendk.com/images/1010.jpg" TargetMode="External"/><Relationship Id="rId7" Type="http://schemas.openxmlformats.org/officeDocument/2006/relationships/hyperlink" Target="http://yk-news.kz/sites/default/files/photo_in_news/ostorozhno,%20deti.jpg" TargetMode="External"/><Relationship Id="rId12" Type="http://schemas.openxmlformats.org/officeDocument/2006/relationships/hyperlink" Target="http://thumbs.dreamstime.com/x/3d-traffic-light-7785864.jpg" TargetMode="External"/><Relationship Id="rId17" Type="http://schemas.openxmlformats.org/officeDocument/2006/relationships/hyperlink" Target="http://klass-servis73.ru/c2066-6.jpg" TargetMode="External"/><Relationship Id="rId2" Type="http://schemas.openxmlformats.org/officeDocument/2006/relationships/hyperlink" Target="http://www.sarreg.ru/uploads/posts/2013-03/1363334860_5.35.1_b.gif" TargetMode="External"/><Relationship Id="rId16" Type="http://schemas.openxmlformats.org/officeDocument/2006/relationships/hyperlink" Target="http://klass-servis73.ru/c2066-5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stendk.com/images/1037.jpg" TargetMode="External"/><Relationship Id="rId11" Type="http://schemas.openxmlformats.org/officeDocument/2006/relationships/hyperlink" Target="http://electro-rating.ru/images/books/big_88796.jpg" TargetMode="External"/><Relationship Id="rId5" Type="http://schemas.openxmlformats.org/officeDocument/2006/relationships/hyperlink" Target="http://www.volynnews.com/files/news/2013/11-18/51010-1u.jpg" TargetMode="External"/><Relationship Id="rId15" Type="http://schemas.openxmlformats.org/officeDocument/2006/relationships/hyperlink" Target="http://klass-servis73.ru/c2066-4.jpg" TargetMode="External"/><Relationship Id="rId10" Type="http://schemas.openxmlformats.org/officeDocument/2006/relationships/hyperlink" Target="http://auto.rin.ru/img/2094.jpg" TargetMode="External"/><Relationship Id="rId19" Type="http://schemas.openxmlformats.org/officeDocument/2006/relationships/hyperlink" Target="http://doroga457.blogspot.ru/2012/01/blog-post_8002.html" TargetMode="External"/><Relationship Id="rId4" Type="http://schemas.openxmlformats.org/officeDocument/2006/relationships/hyperlink" Target="http://stendk.com/images/1071.jpg" TargetMode="External"/><Relationship Id="rId9" Type="http://schemas.openxmlformats.org/officeDocument/2006/relationships/hyperlink" Target="http://forum.tomsk.ru/attaches/1437674/29105792/13591327777963.gif" TargetMode="External"/><Relationship Id="rId14" Type="http://schemas.openxmlformats.org/officeDocument/2006/relationships/hyperlink" Target="http://klass-servis73.ru/c2066-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1071563" y="1714500"/>
            <a:ext cx="7215187" cy="1643063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02060"/>
                </a:solidFill>
                <a:cs typeface="Angsana New" pitchFamily="18" charset="-34"/>
              </a:rPr>
              <a:t/>
            </a:r>
            <a:br>
              <a:rPr lang="en-US" b="1" smtClean="0">
                <a:solidFill>
                  <a:srgbClr val="002060"/>
                </a:solidFill>
                <a:cs typeface="Angsana New" pitchFamily="18" charset="-34"/>
              </a:rPr>
            </a:br>
            <a:r>
              <a:rPr lang="ru-RU" b="1" smtClean="0">
                <a:solidFill>
                  <a:srgbClr val="002060"/>
                </a:solidFill>
                <a:cs typeface="Angsana New" pitchFamily="18" charset="-34"/>
              </a:rPr>
              <a:t>Интерактивная игра </a:t>
            </a:r>
            <a:br>
              <a:rPr lang="ru-RU" b="1" smtClean="0">
                <a:solidFill>
                  <a:srgbClr val="002060"/>
                </a:solidFill>
                <a:cs typeface="Angsana New" pitchFamily="18" charset="-34"/>
              </a:rPr>
            </a:br>
            <a:r>
              <a:rPr lang="ru-RU" b="1" smtClean="0">
                <a:solidFill>
                  <a:srgbClr val="002060"/>
                </a:solidFill>
                <a:latin typeface="Arial Narrow" pitchFamily="34" charset="0"/>
                <a:ea typeface="Aparajita" pitchFamily="34" charset="0"/>
                <a:cs typeface="Aparajita" pitchFamily="34" charset="0"/>
              </a:rPr>
              <a:t/>
            </a:r>
            <a:br>
              <a:rPr lang="ru-RU" b="1" smtClean="0">
                <a:solidFill>
                  <a:srgbClr val="002060"/>
                </a:solidFill>
                <a:latin typeface="Arial Narrow" pitchFamily="34" charset="0"/>
                <a:ea typeface="Aparajita" pitchFamily="34" charset="0"/>
                <a:cs typeface="Aparajita" pitchFamily="34" charset="0"/>
              </a:rPr>
            </a:br>
            <a:endParaRPr lang="ru-RU" b="1" smtClean="0">
              <a:solidFill>
                <a:srgbClr val="002060"/>
              </a:solidFill>
              <a:cs typeface="Angsana New" pitchFamily="18" charset="-34"/>
            </a:endParaRPr>
          </a:p>
        </p:txBody>
      </p:sp>
      <p:pic>
        <p:nvPicPr>
          <p:cNvPr id="4099" name="Picture 4" descr="C:\Users\Администратор\Desktop\мастерские\cорбонка\6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2571750"/>
            <a:ext cx="70008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http://goldina-myclas.ucoz.ru/avatar/shapka_sajt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714375"/>
            <a:ext cx="4786312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214313" y="1214438"/>
            <a:ext cx="8715375" cy="528637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3600" b="1" smtClean="0">
                <a:solidFill>
                  <a:srgbClr val="008000"/>
                </a:solidFill>
              </a:rPr>
              <a:t>Дорогой друг!</a:t>
            </a:r>
          </a:p>
          <a:p>
            <a:pPr algn="ctr">
              <a:buFont typeface="Arial" charset="0"/>
              <a:buNone/>
            </a:pPr>
            <a:r>
              <a:rPr lang="ru-RU" sz="3000" b="1" smtClean="0">
                <a:solidFill>
                  <a:srgbClr val="0070C0"/>
                </a:solidFill>
              </a:rPr>
              <a:t>Предлагаю тебе поиграть в игру</a:t>
            </a:r>
          </a:p>
          <a:p>
            <a:pPr algn="ctr">
              <a:buFont typeface="Arial" charset="0"/>
              <a:buNone/>
            </a:pPr>
            <a:endParaRPr lang="ru-RU" sz="3000" b="1" smtClean="0">
              <a:solidFill>
                <a:srgbClr val="0070C0"/>
              </a:solidFill>
            </a:endParaRPr>
          </a:p>
          <a:p>
            <a:pPr algn="ctr">
              <a:buFont typeface="Arial" charset="0"/>
              <a:buNone/>
            </a:pPr>
            <a:r>
              <a:rPr lang="ru-RU" sz="3000" b="1" smtClean="0">
                <a:solidFill>
                  <a:srgbClr val="0070C0"/>
                </a:solidFill>
              </a:rPr>
              <a:t>Внимательно рассмотри иллюстрацию. Вспомни, как называется изображенный дорожный знак. Тебе помогут небольшие стихотворения. Нажав на знак, ты можешь себя проверить. </a:t>
            </a:r>
          </a:p>
          <a:p>
            <a:pPr algn="ctr">
              <a:buFont typeface="Arial" charset="0"/>
              <a:buNone/>
            </a:pPr>
            <a:r>
              <a:rPr lang="ru-RU" sz="3000" b="1" smtClean="0">
                <a:solidFill>
                  <a:srgbClr val="0070C0"/>
                </a:solidFill>
              </a:rPr>
              <a:t>Чтобы перейти на следующий слайд, нажми на светофор.</a:t>
            </a:r>
          </a:p>
          <a:p>
            <a:pPr algn="ctr">
              <a:buFont typeface="Arial" charset="0"/>
              <a:buNone/>
            </a:pPr>
            <a:r>
              <a:rPr lang="ru-RU" sz="3600" b="1" smtClean="0">
                <a:solidFill>
                  <a:srgbClr val="006600"/>
                </a:solidFill>
              </a:rPr>
              <a:t>Удачи!</a:t>
            </a:r>
          </a:p>
          <a:p>
            <a:pPr algn="ctr">
              <a:buFont typeface="Arial" charset="0"/>
              <a:buNone/>
            </a:pPr>
            <a:endParaRPr lang="ru-RU" smtClean="0">
              <a:solidFill>
                <a:srgbClr val="0070C0"/>
              </a:solidFill>
            </a:endParaRPr>
          </a:p>
        </p:txBody>
      </p:sp>
      <p:pic>
        <p:nvPicPr>
          <p:cNvPr id="5123" name="Picture 4" descr="C:\Users\Администратор\Desktop\мастерские\cорбонка\6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357438"/>
            <a:ext cx="8572500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Рисунок 4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18463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сведения 5">
            <a:hlinkClick r:id="" action="ppaction://hlinkshowjump?jump=lastslide" highlightClick="1"/>
          </p:cNvPr>
          <p:cNvSpPr/>
          <p:nvPr/>
        </p:nvSpPr>
        <p:spPr>
          <a:xfrm>
            <a:off x="142875" y="5929313"/>
            <a:ext cx="714375" cy="785812"/>
          </a:xfrm>
          <a:prstGeom prst="actionButtonInformation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/>
          <p:cNvSpPr>
            <a:spLocks noGrp="1"/>
          </p:cNvSpPr>
          <p:nvPr>
            <p:ph idx="1"/>
          </p:nvPr>
        </p:nvSpPr>
        <p:spPr>
          <a:xfrm>
            <a:off x="285750" y="1214438"/>
            <a:ext cx="8401050" cy="535781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400" b="1" smtClean="0"/>
              <a:t>У любого перекрестка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Нас встречает светофор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И заводит очень просто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С пешеходом разговор: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Cвет</a:t>
            </a:r>
            <a:r>
              <a:rPr lang="ru-RU" sz="2400" b="1" smtClean="0">
                <a:solidFill>
                  <a:srgbClr val="006600"/>
                </a:solidFill>
              </a:rPr>
              <a:t> зеленый </a:t>
            </a:r>
            <a:r>
              <a:rPr lang="ru-RU" sz="2400" b="1" smtClean="0"/>
              <a:t>–  проходи!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</a:t>
            </a:r>
            <a:r>
              <a:rPr lang="ru-RU" sz="2400" b="1" smtClean="0">
                <a:solidFill>
                  <a:srgbClr val="FFC000"/>
                </a:solidFill>
              </a:rPr>
              <a:t>Желтый</a:t>
            </a:r>
            <a:r>
              <a:rPr lang="ru-RU" sz="2400" b="1" smtClean="0"/>
              <a:t> –  лучше подожди!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Если свет зажжется </a:t>
            </a:r>
            <a:r>
              <a:rPr lang="ru-RU" sz="2400" b="1" smtClean="0">
                <a:solidFill>
                  <a:srgbClr val="FF0000"/>
                </a:solidFill>
              </a:rPr>
              <a:t>красный</a:t>
            </a:r>
            <a:r>
              <a:rPr lang="ru-RU" sz="2400" b="1" smtClean="0"/>
              <a:t> – 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Значит, двигаться опасно!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Стой!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Пускай пройдет трамвай,</a:t>
            </a:r>
          </a:p>
          <a:p>
            <a:pPr>
              <a:buFont typeface="Arial" charset="0"/>
              <a:buNone/>
            </a:pPr>
            <a:r>
              <a:rPr lang="ru-RU" sz="2400" b="1" smtClean="0"/>
              <a:t> наберись терпенья.</a:t>
            </a:r>
          </a:p>
          <a:p>
            <a:pPr>
              <a:buFont typeface="Arial" charset="0"/>
              <a:buNone/>
            </a:pPr>
            <a:r>
              <a:rPr lang="ru-RU" sz="2800" b="1" smtClean="0">
                <a:solidFill>
                  <a:srgbClr val="FF0000"/>
                </a:solidFill>
              </a:rPr>
              <a:t> </a:t>
            </a:r>
            <a:r>
              <a:rPr lang="ru-RU" sz="2800" b="1" smtClean="0">
                <a:solidFill>
                  <a:srgbClr val="0070C0"/>
                </a:solidFill>
              </a:rPr>
              <a:t>Изучай и уважай правила движенья.</a:t>
            </a:r>
          </a:p>
        </p:txBody>
      </p:sp>
      <p:pic>
        <p:nvPicPr>
          <p:cNvPr id="6147" name="Рисунок 3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3500" y="1285875"/>
            <a:ext cx="3702050" cy="492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Содержимое 3" descr="untitled - копия.bmp"/>
          <p:cNvPicPr>
            <a:picLocks noGrp="1" noChangeAspect="1"/>
          </p:cNvPicPr>
          <p:nvPr>
            <p:ph idx="1"/>
          </p:nvPr>
        </p:nvPicPr>
        <p:blipFill>
          <a:blip r:embed="rId2"/>
          <a:srcRect b="7246"/>
          <a:stretch>
            <a:fillRect/>
          </a:stretch>
        </p:blipFill>
        <p:spPr>
          <a:xfrm>
            <a:off x="277813" y="1357313"/>
            <a:ext cx="8651875" cy="5214937"/>
          </a:xfrm>
        </p:spPr>
      </p:pic>
      <p:sp>
        <p:nvSpPr>
          <p:cNvPr id="7" name="Скругленный прямоугольник 6"/>
          <p:cNvSpPr/>
          <p:nvPr/>
        </p:nvSpPr>
        <p:spPr>
          <a:xfrm>
            <a:off x="5715000" y="5214938"/>
            <a:ext cx="3214688" cy="1357312"/>
          </a:xfrm>
          <a:prstGeom prst="roundRect">
            <a:avLst/>
          </a:prstGeom>
          <a:solidFill>
            <a:schemeClr val="bg2">
              <a:lumMod val="1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Здесь наземный переход,</a:t>
            </a:r>
          </a:p>
          <a:p>
            <a:pPr algn="ctr">
              <a:defRPr/>
            </a:pPr>
            <a:r>
              <a:rPr lang="ru-RU" dirty="0"/>
              <a:t> Ходит целый день народ.</a:t>
            </a:r>
          </a:p>
          <a:p>
            <a:pPr algn="ctr">
              <a:defRPr/>
            </a:pPr>
            <a:r>
              <a:rPr lang="ru-RU" dirty="0"/>
              <a:t> Ты, водитель, не грусти,</a:t>
            </a:r>
          </a:p>
          <a:p>
            <a:pPr algn="ctr">
              <a:defRPr/>
            </a:pPr>
            <a:r>
              <a:rPr lang="ru-RU" dirty="0"/>
              <a:t> Пешехода пропусти!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388" y="1357298"/>
            <a:ext cx="2500330" cy="2428892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Пешеходный переход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357950" y="1357298"/>
            <a:ext cx="2571768" cy="2428892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357938" y="1285875"/>
            <a:ext cx="2571750" cy="2500313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000" dirty="0">
              <a:solidFill>
                <a:prstClr val="white"/>
              </a:solidFill>
              <a:latin typeface="Bookman Old Style" pitchFamily="18" charset="0"/>
            </a:endParaRPr>
          </a:p>
        </p:txBody>
      </p:sp>
      <p:pic>
        <p:nvPicPr>
          <p:cNvPr id="7179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900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ru-RU" smtClean="0"/>
          </a:p>
        </p:txBody>
      </p:sp>
      <p:pic>
        <p:nvPicPr>
          <p:cNvPr id="8196" name="Picture 2" descr="C:\Users\Администратор\Desktop\мастерские\cорбонка\подз переход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312863"/>
            <a:ext cx="8501062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6357950" y="1357298"/>
            <a:ext cx="2428892" cy="2363154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000" b="1" dirty="0">
                <a:latin typeface="Arial Narrow" pitchFamily="34" charset="0"/>
                <a:cs typeface="Arial" pitchFamily="34" charset="0"/>
              </a:rPr>
              <a:t>Подземный переход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286512" y="1285860"/>
            <a:ext cx="2571768" cy="2428892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286512" y="1285860"/>
            <a:ext cx="2528260" cy="242889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85750" y="1285875"/>
            <a:ext cx="3000375" cy="135731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Знает каждый пешеход</a:t>
            </a:r>
          </a:p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Про подземный этот ход.</a:t>
            </a:r>
          </a:p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Город он не украшает,</a:t>
            </a:r>
          </a:p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Но машинам не мешает!</a:t>
            </a:r>
          </a:p>
        </p:txBody>
      </p:sp>
      <p:pic>
        <p:nvPicPr>
          <p:cNvPr id="8207" name="Рисунок 11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2875" y="5500688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9220" name="Picture 2" descr="C:\Users\Администратор\Desktop\мастерские\cорбонка\2 - копия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1285875"/>
            <a:ext cx="8143875" cy="527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428596" y="1214422"/>
            <a:ext cx="2500330" cy="2428892"/>
          </a:xfrm>
          <a:prstGeom prst="roundRect">
            <a:avLst/>
          </a:prstGeom>
          <a:solidFill>
            <a:srgbClr val="FF000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Движение пешеходов запрещено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7158" y="1214422"/>
            <a:ext cx="2571768" cy="2428892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188" y="1143000"/>
            <a:ext cx="2571750" cy="2500313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000" dirty="0">
              <a:solidFill>
                <a:prstClr val="white"/>
              </a:solidFill>
              <a:latin typeface="Bookman Old Style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625" y="5214938"/>
            <a:ext cx="2928938" cy="1357312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В дождь и в ясную погоду</a:t>
            </a:r>
          </a:p>
          <a:p>
            <a:pPr algn="ctr">
              <a:defRPr/>
            </a:pPr>
            <a:r>
              <a:rPr lang="ru-RU" dirty="0"/>
              <a:t> Здесь не ходят пешеходы.</a:t>
            </a:r>
          </a:p>
          <a:p>
            <a:pPr algn="ctr">
              <a:defRPr/>
            </a:pPr>
            <a:r>
              <a:rPr lang="ru-RU" dirty="0"/>
              <a:t> Говорит им знак одно:</a:t>
            </a:r>
          </a:p>
          <a:p>
            <a:pPr algn="ctr">
              <a:defRPr/>
            </a:pPr>
            <a:r>
              <a:rPr lang="ru-RU" dirty="0"/>
              <a:t> "Вам ходить запрещено!"</a:t>
            </a:r>
          </a:p>
        </p:txBody>
      </p:sp>
      <p:pic>
        <p:nvPicPr>
          <p:cNvPr id="9229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89900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243" name="Содержимое 3" descr="2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1336675"/>
            <a:ext cx="8286750" cy="5248275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6000760" y="1357298"/>
            <a:ext cx="2714644" cy="2428892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 Narrow" pitchFamily="34" charset="0"/>
                <a:cs typeface="Arial" pitchFamily="34" charset="0"/>
              </a:rPr>
              <a:t>Дорожные работы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00760" y="1357298"/>
            <a:ext cx="2714644" cy="2428892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00760" y="1357298"/>
            <a:ext cx="2671136" cy="242889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15000" y="4357688"/>
            <a:ext cx="3071813" cy="2214562"/>
          </a:xfrm>
          <a:prstGeom prst="roundRect">
            <a:avLst/>
          </a:prstGeom>
          <a:solidFill>
            <a:srgbClr val="339933"/>
          </a:solidFill>
          <a:ln>
            <a:solidFill>
              <a:srgbClr val="33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/>
              <a:t>Кто - то яму раскопал – </a:t>
            </a:r>
          </a:p>
          <a:p>
            <a:pPr>
              <a:defRPr/>
            </a:pPr>
            <a:r>
              <a:rPr lang="ru-RU" dirty="0"/>
              <a:t> Прямо на дороге. </a:t>
            </a:r>
          </a:p>
          <a:p>
            <a:pPr>
              <a:defRPr/>
            </a:pPr>
            <a:r>
              <a:rPr lang="ru-RU" dirty="0"/>
              <a:t> Весь асфальт переломал – </a:t>
            </a:r>
          </a:p>
          <a:p>
            <a:pPr>
              <a:defRPr/>
            </a:pPr>
            <a:r>
              <a:rPr lang="ru-RU" dirty="0"/>
              <a:t> Берегите ноги! </a:t>
            </a:r>
          </a:p>
          <a:p>
            <a:pPr>
              <a:defRPr/>
            </a:pPr>
            <a:r>
              <a:rPr lang="ru-RU" dirty="0"/>
              <a:t> И водитель должен знать, </a:t>
            </a:r>
          </a:p>
          <a:p>
            <a:pPr>
              <a:defRPr/>
            </a:pPr>
            <a:r>
              <a:rPr lang="ru-RU" dirty="0"/>
              <a:t> Что идут работы – </a:t>
            </a:r>
          </a:p>
          <a:p>
            <a:pPr>
              <a:defRPr/>
            </a:pPr>
            <a:r>
              <a:rPr lang="ru-RU" dirty="0"/>
              <a:t> Знак увидел – объезжать, </a:t>
            </a:r>
          </a:p>
          <a:p>
            <a:pPr>
              <a:defRPr/>
            </a:pPr>
            <a:r>
              <a:rPr lang="ru-RU" dirty="0"/>
              <a:t> Дальше без заботы.</a:t>
            </a:r>
          </a:p>
        </p:txBody>
      </p:sp>
      <p:pic>
        <p:nvPicPr>
          <p:cNvPr id="10254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900" y="557212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1267" name="Содержимое 3" descr="3 - копия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1428750"/>
            <a:ext cx="8143875" cy="5183188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428625" y="4643438"/>
            <a:ext cx="3786188" cy="2000250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Если ты даже мастер спорта,</a:t>
            </a:r>
          </a:p>
          <a:p>
            <a:pPr algn="ctr">
              <a:defRPr/>
            </a:pPr>
            <a:r>
              <a:rPr lang="ru-RU" dirty="0"/>
              <a:t>     Знак этот твердо помнить должен.</a:t>
            </a:r>
          </a:p>
          <a:p>
            <a:pPr algn="ctr">
              <a:defRPr/>
            </a:pPr>
            <a:r>
              <a:rPr lang="ru-RU" dirty="0"/>
              <a:t>     Велосипедист на синем диске:</a:t>
            </a:r>
          </a:p>
          <a:p>
            <a:pPr algn="ctr">
              <a:defRPr/>
            </a:pPr>
            <a:r>
              <a:rPr lang="ru-RU" dirty="0"/>
              <a:t>     Катайтесь, велосипедисты!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472" y="1428736"/>
            <a:ext cx="2357454" cy="2286016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Велосипедная дорожка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71472" y="1428736"/>
            <a:ext cx="2357454" cy="228601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71500" y="1428750"/>
            <a:ext cx="2357438" cy="22860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000" dirty="0">
              <a:solidFill>
                <a:prstClr val="white"/>
              </a:solidFill>
              <a:latin typeface="Bookman Old Style" pitchFamily="18" charset="0"/>
            </a:endParaRPr>
          </a:p>
        </p:txBody>
      </p:sp>
      <p:pic>
        <p:nvPicPr>
          <p:cNvPr id="11276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18463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1" name="Содержимое 3" descr="3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1571625"/>
            <a:ext cx="8286750" cy="5145088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500034" y="1571612"/>
            <a:ext cx="2571768" cy="2286016"/>
          </a:xfrm>
          <a:prstGeom prst="round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 Narrow" pitchFamily="34" charset="0"/>
                <a:cs typeface="Arial" pitchFamily="34" charset="0"/>
              </a:rPr>
              <a:t>Осторожно, дети!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034" y="1571612"/>
            <a:ext cx="2571768" cy="2286016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034" y="1571612"/>
            <a:ext cx="2571768" cy="2286016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063" y="4071938"/>
            <a:ext cx="2500312" cy="2143125"/>
          </a:xfrm>
          <a:prstGeom prst="round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Посреди дороги дети,</a:t>
            </a:r>
          </a:p>
          <a:p>
            <a:pPr algn="ctr">
              <a:defRPr/>
            </a:pPr>
            <a:r>
              <a:rPr lang="ru-RU" dirty="0"/>
              <a:t> Мы всегда за них </a:t>
            </a:r>
          </a:p>
          <a:p>
            <a:pPr algn="ctr">
              <a:defRPr/>
            </a:pPr>
            <a:r>
              <a:rPr lang="ru-RU" dirty="0"/>
              <a:t>в ответе.</a:t>
            </a:r>
          </a:p>
          <a:p>
            <a:pPr algn="ctr">
              <a:defRPr/>
            </a:pPr>
            <a:r>
              <a:rPr lang="ru-RU" dirty="0"/>
              <a:t> Чтоб не плакал их родитель,</a:t>
            </a:r>
          </a:p>
          <a:p>
            <a:pPr algn="ctr">
              <a:defRPr/>
            </a:pPr>
            <a:r>
              <a:rPr lang="ru-RU" dirty="0"/>
              <a:t> Будь внимательней, водитель!</a:t>
            </a:r>
          </a:p>
        </p:txBody>
      </p:sp>
      <p:pic>
        <p:nvPicPr>
          <p:cNvPr id="12302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18463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315" name="Содержимое 4" descr="4 - копия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1500188"/>
            <a:ext cx="8286750" cy="5130800"/>
          </a:xfrm>
        </p:spPr>
      </p:pic>
      <p:sp>
        <p:nvSpPr>
          <p:cNvPr id="6" name="Скругленный прямоугольник 5"/>
          <p:cNvSpPr/>
          <p:nvPr/>
        </p:nvSpPr>
        <p:spPr>
          <a:xfrm>
            <a:off x="500034" y="1500174"/>
            <a:ext cx="2143140" cy="2000264"/>
          </a:xfrm>
          <a:prstGeom prst="roundRect">
            <a:avLst/>
          </a:prstGeom>
          <a:solidFill>
            <a:srgbClr val="0070C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Место стоянки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034" y="1500174"/>
            <a:ext cx="2143140" cy="2000264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063" y="1500188"/>
            <a:ext cx="2143125" cy="200025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000" dirty="0">
              <a:solidFill>
                <a:prstClr val="white"/>
              </a:solidFill>
              <a:latin typeface="Bookman Old Style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0063" y="3929063"/>
            <a:ext cx="2571750" cy="2071687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Коль водитель вышел весь,</a:t>
            </a:r>
          </a:p>
          <a:p>
            <a:pPr algn="ctr">
              <a:defRPr/>
            </a:pPr>
            <a:r>
              <a:rPr lang="ru-RU" dirty="0"/>
              <a:t> Ставит он машину здесь,</a:t>
            </a:r>
          </a:p>
          <a:p>
            <a:pPr algn="ctr">
              <a:defRPr/>
            </a:pPr>
            <a:r>
              <a:rPr lang="ru-RU" dirty="0"/>
              <a:t> Чтоб, не нужная ему,</a:t>
            </a:r>
          </a:p>
          <a:p>
            <a:pPr algn="ctr">
              <a:defRPr/>
            </a:pPr>
            <a:r>
              <a:rPr lang="ru-RU" dirty="0"/>
              <a:t> Не мешала никому.</a:t>
            </a:r>
          </a:p>
        </p:txBody>
      </p:sp>
      <p:pic>
        <p:nvPicPr>
          <p:cNvPr id="13324" name="Рисунок 9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18463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4339" name="Содержимое 3" descr="4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3" y="1500188"/>
            <a:ext cx="8215312" cy="5137150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571472" y="1428736"/>
            <a:ext cx="2071702" cy="2786082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Arial Narrow" pitchFamily="34" charset="0"/>
                <a:cs typeface="Arial" pitchFamily="34" charset="0"/>
              </a:rPr>
              <a:t>Место остановки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00034" y="1357298"/>
            <a:ext cx="2214578" cy="285752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034" y="1357298"/>
            <a:ext cx="2214578" cy="2857520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38" y="4714875"/>
            <a:ext cx="2857500" cy="1928813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В этом месте пешеход</a:t>
            </a:r>
          </a:p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Терпеливо транспорт ждет.</a:t>
            </a:r>
          </a:p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Он пешком устал шагать,</a:t>
            </a:r>
          </a:p>
          <a:p>
            <a:pPr algn="ctr">
              <a:defRPr/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Хочет пассажиром стать.</a:t>
            </a:r>
          </a:p>
        </p:txBody>
      </p:sp>
      <p:pic>
        <p:nvPicPr>
          <p:cNvPr id="14350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18463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Содержимое 3" descr="5 - копия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71500" y="1357313"/>
            <a:ext cx="8050213" cy="5214937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6572264" y="1357298"/>
            <a:ext cx="1928142" cy="2857520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Пункт питания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00826" y="1357298"/>
            <a:ext cx="1999580" cy="285752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00813" y="1357313"/>
            <a:ext cx="1927225" cy="2857500"/>
          </a:xfrm>
          <a:prstGeom prst="roundRect">
            <a:avLst/>
          </a:prstGeom>
          <a:solidFill>
            <a:schemeClr val="accent1">
              <a:alpha val="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7000" dirty="0">
              <a:solidFill>
                <a:prstClr val="white"/>
              </a:solidFill>
              <a:latin typeface="Bookman Old Style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00750" y="4357688"/>
            <a:ext cx="2643188" cy="1357312"/>
          </a:xfrm>
          <a:prstGeom prst="roundRect">
            <a:avLst/>
          </a:prstGeom>
          <a:solidFill>
            <a:srgbClr val="FF5050"/>
          </a:solidFill>
          <a:ln>
            <a:solidFill>
              <a:srgbClr val="FF5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Коли вам нужна еда,</a:t>
            </a:r>
          </a:p>
          <a:p>
            <a:pPr algn="ctr">
              <a:defRPr/>
            </a:pPr>
            <a:r>
              <a:rPr lang="ru-RU" dirty="0"/>
              <a:t> То пожалуйте сюда.</a:t>
            </a:r>
          </a:p>
          <a:p>
            <a:pPr algn="ctr">
              <a:defRPr/>
            </a:pPr>
            <a:r>
              <a:rPr lang="ru-RU" dirty="0"/>
              <a:t> Эй, шофер, внимание!</a:t>
            </a:r>
          </a:p>
          <a:p>
            <a:pPr algn="ctr">
              <a:defRPr/>
            </a:pPr>
            <a:r>
              <a:rPr lang="ru-RU" dirty="0"/>
              <a:t> Скоро пункт питания!</a:t>
            </a:r>
          </a:p>
        </p:txBody>
      </p:sp>
      <p:pic>
        <p:nvPicPr>
          <p:cNvPr id="15371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900" y="5573713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6387" name="Содержимое 3" descr="5.bmp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1428750"/>
            <a:ext cx="8358188" cy="5162550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428596" y="1357298"/>
            <a:ext cx="2071702" cy="2786082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Arial Narrow" pitchFamily="34" charset="0"/>
                <a:cs typeface="Arial" pitchFamily="34" charset="0"/>
              </a:rPr>
              <a:t>Пункт первой медицинской помощи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7158" y="1285860"/>
            <a:ext cx="2143140" cy="2857520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158" y="1357298"/>
            <a:ext cx="2143140" cy="2786082"/>
          </a:xfrm>
          <a:prstGeom prst="round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625" y="4714875"/>
            <a:ext cx="2786063" cy="1857375"/>
          </a:xfrm>
          <a:prstGeom prst="roundRect">
            <a:avLst/>
          </a:prstGeom>
          <a:solidFill>
            <a:srgbClr val="0066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Если кто сломает ногу,</a:t>
            </a:r>
          </a:p>
          <a:p>
            <a:pPr algn="ctr">
              <a:defRPr/>
            </a:pPr>
            <a:r>
              <a:rPr lang="ru-RU" dirty="0"/>
              <a:t> Здесь врачи всегда помогут.</a:t>
            </a:r>
          </a:p>
          <a:p>
            <a:pPr algn="ctr">
              <a:defRPr/>
            </a:pPr>
            <a:r>
              <a:rPr lang="ru-RU" dirty="0"/>
              <a:t> Помощь первую окажут,</a:t>
            </a:r>
          </a:p>
          <a:p>
            <a:pPr algn="ctr">
              <a:defRPr/>
            </a:pPr>
            <a:r>
              <a:rPr lang="ru-RU" dirty="0"/>
              <a:t> Где лечиться дальше, скажут.</a:t>
            </a:r>
          </a:p>
        </p:txBody>
      </p:sp>
      <p:pic>
        <p:nvPicPr>
          <p:cNvPr id="16398" name="Рисунок 8" descr="светофор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18463" y="5502275"/>
            <a:ext cx="911225" cy="121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928688" y="571500"/>
            <a:ext cx="7286625" cy="5715000"/>
          </a:xfrm>
        </p:spPr>
        <p:txBody>
          <a:bodyPr/>
          <a:lstStyle/>
          <a:p>
            <a:pPr algn="l"/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>                          </a:t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>                    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pic>
        <p:nvPicPr>
          <p:cNvPr id="17411" name="Содержимое 3" descr="6 - копия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642938"/>
            <a:ext cx="4143375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>
          <a:xfrm>
            <a:off x="7500938" y="5357813"/>
            <a:ext cx="714375" cy="928687"/>
          </a:xfrm>
          <a:prstGeom prst="actionButtonHome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928688" y="571500"/>
            <a:ext cx="7286625" cy="5715000"/>
          </a:xfrm>
        </p:spPr>
        <p:txBody>
          <a:bodyPr/>
          <a:lstStyle/>
          <a:p>
            <a:pPr algn="l"/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>                           </a:t>
            </a:r>
            <a:r>
              <a:rPr lang="en-US" sz="1800" smtClean="0"/>
              <a:t/>
            </a:r>
            <a:br>
              <a:rPr lang="en-US" sz="1800" smtClean="0"/>
            </a:br>
            <a:r>
              <a:rPr lang="ru-RU" sz="1800" smtClean="0"/>
              <a:t> </a:t>
            </a: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                        </a:t>
            </a:r>
            <a:r>
              <a:rPr lang="ru-RU" sz="3600" b="1" smtClean="0">
                <a:solidFill>
                  <a:srgbClr val="008000"/>
                </a:solidFill>
              </a:rPr>
              <a:t>Интернет - источники:</a:t>
            </a: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> </a:t>
            </a:r>
            <a:r>
              <a:rPr lang="ru-RU" sz="12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2"/>
              </a:rPr>
              <a:t>http://www.sarreg.ru/uploads/posts/2013-03/1363334860_5.35.1_b.gif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3"/>
              </a:rPr>
              <a:t>http://stendk.com/images/1010.jpg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4"/>
              </a:rPr>
              <a:t>http://stendk.com/images/1071.jpg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5"/>
              </a:rPr>
              <a:t>http://www.volynnews.com/files/news/2013/11-18/51010-1u.jpg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6"/>
              </a:rPr>
              <a:t>http://stendk.com/images/1037.jpg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7"/>
              </a:rPr>
              <a:t>http://yk-news.kz/sites/default/files/photo_in_news/ostorozhno,%20deti.jpg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8"/>
              </a:rPr>
              <a:t>http://media.nn.ru/data/forum/images/2013-06/68280135-parkovka.gif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9"/>
              </a:rPr>
              <a:t>http://forum.tomsk.ru/attaches/1437674/29105792/13591327777963.gif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0"/>
              </a:rPr>
              <a:t>http://auto.rin.ru/img/2094.jpg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1"/>
              </a:rPr>
              <a:t>http://electro-rating.ru/images/books/big_88796.jpg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smtClean="0">
                <a:latin typeface="Times New Roman" pitchFamily="18" charset="0"/>
                <a:cs typeface="Times New Roman" pitchFamily="18" charset="0"/>
              </a:rPr>
              <a:t>Светофор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2"/>
              </a:rPr>
              <a:t>http://thumbs.dreamstime.com/x/3d-traffic-light-7785864.jpg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smtClean="0">
                <a:latin typeface="Times New Roman" pitchFamily="18" charset="0"/>
                <a:cs typeface="Times New Roman" pitchFamily="18" charset="0"/>
              </a:rPr>
              <a:t>Иллюстрации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3"/>
              </a:rPr>
              <a:t>http://klass-servis73.ru/c2066-2.jpg</a:t>
            </a: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4"/>
              </a:rPr>
              <a:t>http://klass-servis73.ru/c2066-3.jpg</a:t>
            </a: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5"/>
              </a:rPr>
              <a:t>http://klass-servis73.ru/c2066-4.jpg</a:t>
            </a: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6"/>
              </a:rPr>
              <a:t>http://klass-servis73.ru/c2066-5.jpg</a:t>
            </a: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7"/>
              </a:rPr>
              <a:t>http://klass-servis73.ru/c2066-6.jpg</a:t>
            </a: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20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8"/>
              </a:rPr>
              <a:t>http://klass-servis73.ru/c2066-7.jpg</a:t>
            </a:r>
            <a:r>
              <a:rPr lang="en-US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2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smtClean="0">
                <a:latin typeface="Times New Roman" pitchFamily="18" charset="0"/>
                <a:cs typeface="Times New Roman" pitchFamily="18" charset="0"/>
              </a:rPr>
              <a:t>Стихи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smtClean="0">
                <a:latin typeface="Times New Roman" pitchFamily="18" charset="0"/>
                <a:cs typeface="Times New Roman" pitchFamily="18" charset="0"/>
                <a:hlinkClick r:id="rId19"/>
              </a:rPr>
              <a:t>http://doroga457.blogspot.ru/2012/01/blog-post_8002.html</a:t>
            </a:r>
            <a:r>
              <a:rPr lang="ru-RU" sz="1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smtClean="0"/>
              <a:t/>
            </a:r>
            <a:br>
              <a:rPr lang="ru-RU" sz="1800" smtClean="0"/>
            </a:br>
            <a:r>
              <a:rPr lang="ru-RU" sz="1800" smtClean="0"/>
              <a:t/>
            </a:r>
            <a:br>
              <a:rPr lang="ru-RU" sz="1800" smtClean="0"/>
            </a:b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3" name="Управляющая кнопка: назад 2">
            <a:hlinkClick r:id="" action="ppaction://hlinkshowjump?jump=firstslide" highlightClick="1"/>
          </p:cNvPr>
          <p:cNvSpPr/>
          <p:nvPr/>
        </p:nvSpPr>
        <p:spPr>
          <a:xfrm>
            <a:off x="7715250" y="5786438"/>
            <a:ext cx="571500" cy="571500"/>
          </a:xfrm>
          <a:prstGeom prst="actionButtonBackPrevious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504</TotalTime>
  <Words>376</Words>
  <Application>Microsoft Office PowerPoint</Application>
  <PresentationFormat>Экран (4:3)</PresentationFormat>
  <Paragraphs>76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Angsana New</vt:lpstr>
      <vt:lpstr>Arial Narrow</vt:lpstr>
      <vt:lpstr>Aparajita</vt:lpstr>
      <vt:lpstr>Bookman Old Style</vt:lpstr>
      <vt:lpstr>Times New Roman</vt:lpstr>
      <vt:lpstr>Тема Office</vt:lpstr>
      <vt:lpstr> Интерактивная игра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                                                         </vt:lpstr>
      <vt:lpstr>                                                          Интернет - источники:   http://www.sarreg.ru/uploads/posts/2013-03/1363334860_5.35.1_b.gif http://stendk.com/images/1010.jpg http://stendk.com/images/1071.jpg http://www.volynnews.com/files/news/2013/11-18/51010-1u.jpg http://stendk.com/images/1037.jpg http://yk-news.kz/sites/default/files/photo_in_news/ostorozhno,%20deti.jpg http://media.nn.ru/data/forum/images/2013-06/68280135-parkovka.gif http://forum.tomsk.ru/attaches/1437674/29105792/13591327777963.gif  http://auto.rin.ru/img/2094.jpg  http://electro-rating.ru/images/books/big_88796.jpg Светофор http://thumbs.dreamstime.com/x/3d-traffic-light-7785864.jpg  Иллюстрации  http://klass-servis73.ru/c2066-2.jpg http://klass-servis73.ru/c2066-3.jpg http://klass-servis73.ru/c2066-4.jpg http://klass-servis73.ru/c2066-5.jpg http://klass-servis73.ru/c2066-6.jpg http://klass-servis73.ru/c2066-7.jpg Стихи http://doroga457.blogspot.ru/2012/01/blog-post_8002.html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Федотова Виктория Александровна</dc:creator>
  <cp:lastModifiedBy>МДОУ</cp:lastModifiedBy>
  <cp:revision>47</cp:revision>
  <dcterms:created xsi:type="dcterms:W3CDTF">2011-01-05T18:31:26Z</dcterms:created>
  <dcterms:modified xsi:type="dcterms:W3CDTF">2023-10-16T11:25:50Z</dcterms:modified>
</cp:coreProperties>
</file>