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69" r:id="rId4"/>
    <p:sldId id="262" r:id="rId5"/>
    <p:sldId id="271" r:id="rId6"/>
    <p:sldId id="260" r:id="rId7"/>
    <p:sldId id="273" r:id="rId8"/>
    <p:sldId id="258" r:id="rId9"/>
    <p:sldId id="275" r:id="rId10"/>
    <p:sldId id="264" r:id="rId11"/>
    <p:sldId id="277" r:id="rId12"/>
    <p:sldId id="265" r:id="rId13"/>
    <p:sldId id="279" r:id="rId14"/>
    <p:sldId id="266" r:id="rId15"/>
    <p:sldId id="280" r:id="rId16"/>
    <p:sldId id="261" r:id="rId17"/>
    <p:sldId id="267" r:id="rId18"/>
    <p:sldId id="282" r:id="rId19"/>
    <p:sldId id="290" r:id="rId20"/>
    <p:sldId id="286" r:id="rId21"/>
    <p:sldId id="288" r:id="rId22"/>
    <p:sldId id="289" r:id="rId23"/>
    <p:sldId id="281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2AFA2A"/>
    <a:srgbClr val="04A4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427" autoAdjust="0"/>
    <p:restoredTop sz="94660"/>
  </p:normalViewPr>
  <p:slideViewPr>
    <p:cSldViewPr>
      <p:cViewPr varScale="1">
        <p:scale>
          <a:sx n="80" d="100"/>
          <a:sy n="80" d="100"/>
        </p:scale>
        <p:origin x="-78" y="-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282C4AC2-5DB8-4C9D-9DD9-373E7504784A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9AD04D7-49F5-4F86-BE74-7F8E2FCF2C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C78DC-E7B7-417B-B82A-E8CED436E124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884E1-10EC-41A9-9E3C-1FCC995D14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E9737-EF7C-4CEF-84AC-C6B42740B6EE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FE9DA-4072-41A8-BD25-0DD012B226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56BC9-D003-4740-8245-D00B36FB6331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FDCA3-A06D-4855-8872-838962D07B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5CEFF-CE5C-495E-BCDC-7B5F58B4DC83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EE033-9029-49A5-A3ED-73C2184966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72CB5-8520-4574-A7AF-58FCFF9BBB57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62C5B-8C96-49AE-B6FB-0862350D6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F5B52-307B-4162-A19E-D834DF4198E2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03AB2-87CC-4C29-91C2-8BDD0879BC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1BC1B-43D2-43D1-9C8C-B528EBCF0193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E5633-7F84-4B28-8E4F-1D3AB8AE4A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6B626-58FB-4C0D-A2DD-D9165C8957D0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642A0-DC5E-4F1F-B22C-6F1EF0FB21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6B463-BDAC-41EF-A29C-14A75F8085BD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60BE9-FD76-40FB-B8C4-3DBFDF98E8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7E545-AF43-4B35-8792-8309F03D2945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F1473-0E62-4A70-B3B2-613A3A0F5D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C9BFB-0B6D-48AA-B670-AE648A367C7D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240C6-C8FE-45EF-B2F7-88DFD11C9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902184-7440-4CB2-A723-EA7E2E34B83A}" type="datetime1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ru-RU"/>
              <a:t>http://www.deti-66.ru/ Мастер презентаций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2BE31F-DA21-40C2-8C92-8CA7E6D0E7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13.png"/><Relationship Id="rId18" Type="http://schemas.openxmlformats.org/officeDocument/2006/relationships/slide" Target="slide13.xml"/><Relationship Id="rId3" Type="http://schemas.openxmlformats.org/officeDocument/2006/relationships/image" Target="../media/image7.jpeg"/><Relationship Id="rId21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slide" Target="slide5.xml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6" Type="http://schemas.openxmlformats.org/officeDocument/2006/relationships/slide" Target="slide11.xml"/><Relationship Id="rId20" Type="http://schemas.openxmlformats.org/officeDocument/2006/relationships/slide" Target="slide17.xml"/><Relationship Id="rId1" Type="http://schemas.openxmlformats.org/officeDocument/2006/relationships/audio" Target="../media/audio1.wav"/><Relationship Id="rId6" Type="http://schemas.openxmlformats.org/officeDocument/2006/relationships/slide" Target="slide3.xml"/><Relationship Id="rId11" Type="http://schemas.openxmlformats.org/officeDocument/2006/relationships/image" Target="../media/image12.png"/><Relationship Id="rId24" Type="http://schemas.openxmlformats.org/officeDocument/2006/relationships/image" Target="../media/image19.png"/><Relationship Id="rId5" Type="http://schemas.openxmlformats.org/officeDocument/2006/relationships/image" Target="../media/image9.png"/><Relationship Id="rId15" Type="http://schemas.openxmlformats.org/officeDocument/2006/relationships/image" Target="../media/image14.png"/><Relationship Id="rId23" Type="http://schemas.openxmlformats.org/officeDocument/2006/relationships/slide" Target="slide18.xml"/><Relationship Id="rId10" Type="http://schemas.openxmlformats.org/officeDocument/2006/relationships/slide" Target="slide15.xml"/><Relationship Id="rId19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1.png"/><Relationship Id="rId14" Type="http://schemas.openxmlformats.org/officeDocument/2006/relationships/slide" Target="slide9.xml"/><Relationship Id="rId22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2.png"/><Relationship Id="rId5" Type="http://schemas.openxmlformats.org/officeDocument/2006/relationships/slide" Target="slide4.xml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3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4.png"/><Relationship Id="rId1" Type="http://schemas.openxmlformats.org/officeDocument/2006/relationships/audio" Target="../media/audio3.wav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19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slide" Target="slide1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6" Type="http://schemas.openxmlformats.org/officeDocument/2006/relationships/image" Target="../media/image23.png"/><Relationship Id="rId5" Type="http://schemas.openxmlformats.org/officeDocument/2006/relationships/slide" Target="slide2.xml"/><Relationship Id="rId4" Type="http://schemas.openxmlformats.org/officeDocument/2006/relationships/image" Target="../media/image34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slide" Target="slide18.xml"/><Relationship Id="rId3" Type="http://schemas.openxmlformats.org/officeDocument/2006/relationships/image" Target="../media/image25.png"/><Relationship Id="rId7" Type="http://schemas.openxmlformats.org/officeDocument/2006/relationships/image" Target="../media/image38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6" Type="http://schemas.openxmlformats.org/officeDocument/2006/relationships/image" Target="../media/image37.png"/><Relationship Id="rId11" Type="http://schemas.openxmlformats.org/officeDocument/2006/relationships/slide" Target="slide2.xml"/><Relationship Id="rId5" Type="http://schemas.openxmlformats.org/officeDocument/2006/relationships/image" Target="../media/image36.png"/><Relationship Id="rId10" Type="http://schemas.openxmlformats.org/officeDocument/2006/relationships/image" Target="../media/image24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slide" Target="slide2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6" Type="http://schemas.openxmlformats.org/officeDocument/2006/relationships/slide" Target="slide8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19.png"/><Relationship Id="rId3" Type="http://schemas.openxmlformats.org/officeDocument/2006/relationships/image" Target="../media/image25.png"/><Relationship Id="rId7" Type="http://schemas.openxmlformats.org/officeDocument/2006/relationships/image" Target="../media/image6.png"/><Relationship Id="rId12" Type="http://schemas.openxmlformats.org/officeDocument/2006/relationships/slide" Target="slide18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6" Type="http://schemas.openxmlformats.org/officeDocument/2006/relationships/image" Target="../media/image44.png"/><Relationship Id="rId11" Type="http://schemas.openxmlformats.org/officeDocument/2006/relationships/image" Target="../media/image23.png"/><Relationship Id="rId5" Type="http://schemas.openxmlformats.org/officeDocument/2006/relationships/image" Target="../media/image43.png"/><Relationship Id="rId10" Type="http://schemas.openxmlformats.org/officeDocument/2006/relationships/slide" Target="slide2.xml"/><Relationship Id="rId4" Type="http://schemas.openxmlformats.org/officeDocument/2006/relationships/image" Target="../media/image42.png"/><Relationship Id="rId9" Type="http://schemas.openxmlformats.org/officeDocument/2006/relationships/image" Target="../media/image46.png"/><Relationship Id="rId1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25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slide" Target="slide2.xml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slide" Target="slide18.xml"/><Relationship Id="rId3" Type="http://schemas.openxmlformats.org/officeDocument/2006/relationships/image" Target="../media/image25.png"/><Relationship Id="rId7" Type="http://schemas.openxmlformats.org/officeDocument/2006/relationships/image" Target="../media/image51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6" Type="http://schemas.openxmlformats.org/officeDocument/2006/relationships/image" Target="../media/image50.png"/><Relationship Id="rId11" Type="http://schemas.openxmlformats.org/officeDocument/2006/relationships/slide" Target="slide2.xml"/><Relationship Id="rId5" Type="http://schemas.openxmlformats.org/officeDocument/2006/relationships/image" Target="../media/image49.png"/><Relationship Id="rId15" Type="http://schemas.openxmlformats.org/officeDocument/2006/relationships/image" Target="../media/image24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5.png"/><Relationship Id="rId7" Type="http://schemas.openxmlformats.org/officeDocument/2006/relationships/slide" Target="slide12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0.wav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slide" Target="slide2.xml"/><Relationship Id="rId9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5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1.wav"/><Relationship Id="rId6" Type="http://schemas.openxmlformats.org/officeDocument/2006/relationships/slide" Target="slide18.xml"/><Relationship Id="rId11" Type="http://schemas.openxmlformats.org/officeDocument/2006/relationships/image" Target="../media/image25.png"/><Relationship Id="rId5" Type="http://schemas.openxmlformats.org/officeDocument/2006/relationships/image" Target="../media/image5.png"/><Relationship Id="rId10" Type="http://schemas.openxmlformats.org/officeDocument/2006/relationships/image" Target="../media/image23.png"/><Relationship Id="rId4" Type="http://schemas.openxmlformats.org/officeDocument/2006/relationships/image" Target="../media/image57.png"/><Relationship Id="rId9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5.png"/><Relationship Id="rId7" Type="http://schemas.openxmlformats.org/officeDocument/2006/relationships/slide" Target="slide14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2.wav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slide" Target="slide2.xml"/><Relationship Id="rId9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image" Target="../media/image59.png"/><Relationship Id="rId7" Type="http://schemas.openxmlformats.org/officeDocument/2006/relationships/image" Target="../media/image62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3.wav"/><Relationship Id="rId6" Type="http://schemas.openxmlformats.org/officeDocument/2006/relationships/image" Target="../media/image61.png"/><Relationship Id="rId11" Type="http://schemas.openxmlformats.org/officeDocument/2006/relationships/slide" Target="slide2.xml"/><Relationship Id="rId5" Type="http://schemas.openxmlformats.org/officeDocument/2006/relationships/image" Target="../media/image60.png"/><Relationship Id="rId10" Type="http://schemas.openxmlformats.org/officeDocument/2006/relationships/image" Target="../media/image24.png"/><Relationship Id="rId4" Type="http://schemas.openxmlformats.org/officeDocument/2006/relationships/image" Target="../media/image25.png"/><Relationship Id="rId9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5.png"/><Relationship Id="rId7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4.wav"/><Relationship Id="rId6" Type="http://schemas.openxmlformats.org/officeDocument/2006/relationships/image" Target="../media/image24.png"/><Relationship Id="rId5" Type="http://schemas.openxmlformats.org/officeDocument/2006/relationships/image" Target="../media/image22.png"/><Relationship Id="rId4" Type="http://schemas.openxmlformats.org/officeDocument/2006/relationships/slide" Target="slide16.xml"/><Relationship Id="rId9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19.png"/><Relationship Id="rId3" Type="http://schemas.openxmlformats.org/officeDocument/2006/relationships/image" Target="../media/image25.png"/><Relationship Id="rId7" Type="http://schemas.openxmlformats.org/officeDocument/2006/relationships/image" Target="../media/image67.png"/><Relationship Id="rId12" Type="http://schemas.openxmlformats.org/officeDocument/2006/relationships/slide" Target="slide18.xml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3.png"/><Relationship Id="rId1" Type="http://schemas.openxmlformats.org/officeDocument/2006/relationships/audio" Target="../media/audio15.wav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5" Type="http://schemas.openxmlformats.org/officeDocument/2006/relationships/slide" Target="slide2.xml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6.wav"/><Relationship Id="rId6" Type="http://schemas.openxmlformats.org/officeDocument/2006/relationships/image" Target="../media/image19.png"/><Relationship Id="rId5" Type="http://schemas.openxmlformats.org/officeDocument/2006/relationships/slide" Target="slide18.xml"/><Relationship Id="rId4" Type="http://schemas.openxmlformats.org/officeDocument/2006/relationships/image" Target="../media/image72.png"/><Relationship Id="rId9" Type="http://schemas.openxmlformats.org/officeDocument/2006/relationships/image" Target="../media/image7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13" Type="http://schemas.openxmlformats.org/officeDocument/2006/relationships/image" Target="../media/image23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12" Type="http://schemas.openxmlformats.org/officeDocument/2006/relationships/slide" Target="slide2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11" Type="http://schemas.openxmlformats.org/officeDocument/2006/relationships/image" Target="../media/image80.png"/><Relationship Id="rId5" Type="http://schemas.openxmlformats.org/officeDocument/2006/relationships/image" Target="../media/image76.png"/><Relationship Id="rId10" Type="http://schemas.openxmlformats.org/officeDocument/2006/relationships/slide" Target="slide22.xml"/><Relationship Id="rId4" Type="http://schemas.openxmlformats.org/officeDocument/2006/relationships/image" Target="../media/image75.png"/><Relationship Id="rId9" Type="http://schemas.openxmlformats.org/officeDocument/2006/relationships/image" Target="../media/image79.png"/><Relationship Id="rId14" Type="http://schemas.openxmlformats.org/officeDocument/2006/relationships/image" Target="../media/image8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slide" Target="slide18.xml"/><Relationship Id="rId4" Type="http://schemas.openxmlformats.org/officeDocument/2006/relationships/image" Target="../media/image8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slide" Target="slide18.xml"/><Relationship Id="rId3" Type="http://schemas.openxmlformats.org/officeDocument/2006/relationships/image" Target="../media/image36.png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2" Type="http://schemas.openxmlformats.org/officeDocument/2006/relationships/image" Target="../media/image85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6.png"/><Relationship Id="rId15" Type="http://schemas.openxmlformats.org/officeDocument/2006/relationships/slide" Target="slide19.xml"/><Relationship Id="rId10" Type="http://schemas.openxmlformats.org/officeDocument/2006/relationships/image" Target="../media/image91.png"/><Relationship Id="rId4" Type="http://schemas.openxmlformats.org/officeDocument/2006/relationships/image" Target="../media/image43.png"/><Relationship Id="rId9" Type="http://schemas.openxmlformats.org/officeDocument/2006/relationships/image" Target="../media/image90.png"/><Relationship Id="rId1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13" Type="http://schemas.openxmlformats.org/officeDocument/2006/relationships/image" Target="../media/image67.png"/><Relationship Id="rId18" Type="http://schemas.openxmlformats.org/officeDocument/2006/relationships/image" Target="../media/image29.png"/><Relationship Id="rId3" Type="http://schemas.openxmlformats.org/officeDocument/2006/relationships/image" Target="../media/image23.png"/><Relationship Id="rId21" Type="http://schemas.openxmlformats.org/officeDocument/2006/relationships/image" Target="../media/image86.png"/><Relationship Id="rId7" Type="http://schemas.openxmlformats.org/officeDocument/2006/relationships/image" Target="../media/image97.jpeg"/><Relationship Id="rId12" Type="http://schemas.openxmlformats.org/officeDocument/2006/relationships/image" Target="../media/image5.png"/><Relationship Id="rId17" Type="http://schemas.openxmlformats.org/officeDocument/2006/relationships/image" Target="../media/image52.png"/><Relationship Id="rId2" Type="http://schemas.openxmlformats.org/officeDocument/2006/relationships/slide" Target="slide19.xml"/><Relationship Id="rId16" Type="http://schemas.openxmlformats.org/officeDocument/2006/relationships/image" Target="../media/image66.png"/><Relationship Id="rId20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eg"/><Relationship Id="rId11" Type="http://schemas.openxmlformats.org/officeDocument/2006/relationships/image" Target="../media/image101.jpeg"/><Relationship Id="rId5" Type="http://schemas.openxmlformats.org/officeDocument/2006/relationships/image" Target="../media/image95.png"/><Relationship Id="rId15" Type="http://schemas.openxmlformats.org/officeDocument/2006/relationships/image" Target="../media/image102.png"/><Relationship Id="rId23" Type="http://schemas.openxmlformats.org/officeDocument/2006/relationships/image" Target="../media/image22.png"/><Relationship Id="rId10" Type="http://schemas.openxmlformats.org/officeDocument/2006/relationships/image" Target="../media/image100.jpeg"/><Relationship Id="rId19" Type="http://schemas.openxmlformats.org/officeDocument/2006/relationships/image" Target="../media/image28.png"/><Relationship Id="rId4" Type="http://schemas.openxmlformats.org/officeDocument/2006/relationships/image" Target="../media/image94.jpeg"/><Relationship Id="rId9" Type="http://schemas.openxmlformats.org/officeDocument/2006/relationships/image" Target="../media/image99.jpeg"/><Relationship Id="rId14" Type="http://schemas.openxmlformats.org/officeDocument/2006/relationships/image" Target="../media/image88.png"/><Relationship Id="rId22" Type="http://schemas.openxmlformats.org/officeDocument/2006/relationships/image" Target="../media/image10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7.png"/><Relationship Id="rId7" Type="http://schemas.openxmlformats.org/officeDocument/2006/relationships/image" Target="../media/image35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7.wav"/><Relationship Id="rId6" Type="http://schemas.openxmlformats.org/officeDocument/2006/relationships/image" Target="../media/image29.png"/><Relationship Id="rId11" Type="http://schemas.openxmlformats.org/officeDocument/2006/relationships/slide" Target="slide19.xml"/><Relationship Id="rId5" Type="http://schemas.openxmlformats.org/officeDocument/2006/relationships/image" Target="../media/image71.png"/><Relationship Id="rId10" Type="http://schemas.openxmlformats.org/officeDocument/2006/relationships/image" Target="../media/image25.png"/><Relationship Id="rId4" Type="http://schemas.openxmlformats.org/officeDocument/2006/relationships/image" Target="../media/image104.png"/><Relationship Id="rId9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" TargetMode="External"/><Relationship Id="rId2" Type="http://schemas.openxmlformats.org/officeDocument/2006/relationships/hyperlink" Target="http://www.roadsigns.ru/sings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lenagold.ru/fon/clipart/alf.html" TargetMode="External"/><Relationship Id="rId4" Type="http://schemas.openxmlformats.org/officeDocument/2006/relationships/hyperlink" Target="http://zanimatika.narod.ru/OBJ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357688" y="3571875"/>
            <a:ext cx="4786312" cy="6429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002060"/>
                </a:solidFill>
                <a:latin typeface="Book Antiqua" pitchFamily="18" charset="0"/>
              </a:rPr>
              <a:t>Правила дорожного движения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rgbClr val="002060"/>
                </a:solidFill>
                <a:latin typeface="Book Antiqua" pitchFamily="18" charset="0"/>
              </a:rPr>
              <a:t>для старших дошкольников </a:t>
            </a:r>
          </a:p>
        </p:txBody>
      </p:sp>
      <p:pic>
        <p:nvPicPr>
          <p:cNvPr id="2051" name="Picture 2" descr="D:\КАРТИНКИ\detcad1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5" y="0"/>
            <a:ext cx="1428750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0" descr="C:\Users\User\Desktop\ЦОР 2010Г\надписи\ывчаспми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0" y="1500188"/>
            <a:ext cx="5786438" cy="364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53" name="Группа 17"/>
          <p:cNvGrpSpPr>
            <a:grpSpLocks/>
          </p:cNvGrpSpPr>
          <p:nvPr/>
        </p:nvGrpSpPr>
        <p:grpSpPr bwMode="auto">
          <a:xfrm>
            <a:off x="1071563" y="1785938"/>
            <a:ext cx="1098550" cy="1876425"/>
            <a:chOff x="500034" y="1865547"/>
            <a:chExt cx="1098064" cy="1875699"/>
          </a:xfrm>
        </p:grpSpPr>
        <p:pic>
          <p:nvPicPr>
            <p:cNvPr id="2054" name="Picture 5" descr="C:\Users\User\Desktop\ЦОР 2010Г\материал\ukazateli_032_big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-814940">
              <a:off x="692882" y="1865547"/>
              <a:ext cx="812729" cy="1130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055" name="Группа 16"/>
            <p:cNvGrpSpPr>
              <a:grpSpLocks/>
            </p:cNvGrpSpPr>
            <p:nvPr/>
          </p:nvGrpSpPr>
          <p:grpSpPr bwMode="auto">
            <a:xfrm>
              <a:off x="500034" y="2643182"/>
              <a:ext cx="1098064" cy="1098064"/>
              <a:chOff x="7208875" y="1922470"/>
              <a:chExt cx="1098064" cy="1098064"/>
            </a:xfrm>
          </p:grpSpPr>
          <p:sp>
            <p:nvSpPr>
              <p:cNvPr id="16" name="Овал 15"/>
              <p:cNvSpPr/>
              <p:nvPr/>
            </p:nvSpPr>
            <p:spPr>
              <a:xfrm>
                <a:off x="7286628" y="2000166"/>
                <a:ext cx="928277" cy="928329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pic>
            <p:nvPicPr>
              <p:cNvPr id="2057" name="Picture 7" descr="C:\Users\User\Desktop\ЦОР 2010Г\материал\zapreshaychie_014_big.gif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929224">
                <a:off x="7208875" y="1922470"/>
                <a:ext cx="1098064" cy="10980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Запи1928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57250" y="9286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11" descr="C:\Users\User\Desktop\ЦОР 2010Г\мен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071688" cy="27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2" descr="C:\Users\User\Desktop\ЦОР 2010Г\11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2063" y="2000250"/>
            <a:ext cx="4071937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3" descr="C:\Users\User\Desktop\ЦОР 2010Г\22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57813" y="3071813"/>
            <a:ext cx="3983037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0" descr="C:\Users\User\Desktop\ЦОР 2010Г\111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357813" y="4714875"/>
            <a:ext cx="271462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1" descr="C:\Users\User\Desktop\ЦОР 2010Г\222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14375" y="3500438"/>
            <a:ext cx="3500438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12" descr="C:\Users\User\Desktop\ЦОР 2010Г\333.pn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357313" y="2500313"/>
            <a:ext cx="3429000" cy="61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13" descr="C:\Users\User\Desktop\ЦОР 2010Г\555.pn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357688" y="4000500"/>
            <a:ext cx="42862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4" descr="C:\Users\User\Desktop\ЦОР 2010Г\666.png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4643438"/>
            <a:ext cx="38576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5" descr="C:\Users\User\Desktop\ЦОР 2010Г\777.png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928813" y="5786438"/>
            <a:ext cx="5857875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7" descr="F:\ОФОРМИТЕЛЬСКАЯ\значки\sawaw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1571625" y="0"/>
            <a:ext cx="6072188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2500313" y="214313"/>
            <a:ext cx="4572000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Book Antiqua" pitchFamily="18" charset="0"/>
                <a:cs typeface="Arial"/>
              </a:rPr>
              <a:t>ДОРОЖНЫЙ ЗНАК -</a:t>
            </a:r>
          </a:p>
          <a:p>
            <a:pPr algn="just">
              <a:defRPr/>
            </a:pPr>
            <a:r>
              <a:rPr lang="ru-RU" sz="1400" kern="10" dirty="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latin typeface="Book Antiqua" pitchFamily="18" charset="0"/>
                <a:cs typeface="Arial"/>
              </a:rPr>
              <a:t>табличка со схематическим рисунком, </a:t>
            </a:r>
          </a:p>
          <a:p>
            <a:pPr algn="just">
              <a:defRPr/>
            </a:pPr>
            <a:r>
              <a:rPr lang="ru-RU" sz="1400" dirty="0">
                <a:solidFill>
                  <a:schemeClr val="tx1"/>
                </a:solidFill>
                <a:latin typeface="Book Antiqua" pitchFamily="18" charset="0"/>
              </a:rPr>
              <a:t>устанавливаемый у дороги для сообщения определённой информации участникам дорожного     движения.</a:t>
            </a:r>
            <a:endParaRPr lang="ru-RU" sz="1400" kern="10" dirty="0">
              <a:solidFill>
                <a:schemeClr val="tx1"/>
              </a:solidFill>
              <a:latin typeface="Book Antiqua" pitchFamily="18" charset="0"/>
              <a:cs typeface="Arial"/>
            </a:endParaRPr>
          </a:p>
        </p:txBody>
      </p:sp>
      <p:pic>
        <p:nvPicPr>
          <p:cNvPr id="3086" name="Picture 38" descr="F:\ОФОРМИТЕЛЬСКАЯ\значки\ff962c65118d.png">
            <a:hlinkClick r:id="rId23" action="ppaction://hlinksldjump"/>
          </p:cNvPr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3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пи1944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358188" y="7143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3" descr="C:\Users\User\Desktop\ЦОР 2010Г\Без имени-2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2286000"/>
            <a:ext cx="728662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2" descr="C:\Users\User\Desktop\ЦОР 2010Г\-3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13" y="49291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37" descr="C:\Users\User\Desktop\ЦОР 2010Г\1-1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0" y="5643563"/>
            <a:ext cx="7643813" cy="121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buFontTx/>
              <a:buChar char="-"/>
              <a:defRPr/>
            </a:pPr>
            <a:r>
              <a:rPr lang="ru-RU" sz="1600" i="1" dirty="0">
                <a:solidFill>
                  <a:schemeClr val="tx1"/>
                </a:solidFill>
                <a:latin typeface="Book Antiqua" pitchFamily="18" charset="0"/>
              </a:rPr>
              <a:t>Имеют  треугольную форму, белый фон и красную окантовку. </a:t>
            </a:r>
          </a:p>
          <a:p>
            <a:pPr algn="ctr">
              <a:buFontTx/>
              <a:buChar char="-"/>
              <a:defRPr/>
            </a:pPr>
            <a:r>
              <a:rPr lang="ru-RU" sz="1600" dirty="0">
                <a:solidFill>
                  <a:schemeClr val="tx1"/>
                </a:solidFill>
                <a:latin typeface="Book Antiqua" pitchFamily="18" charset="0"/>
              </a:rPr>
              <a:t>информируют о приближении к опасному участку дороги, движение по которому требует принятия мер, соответствующих обстановке.</a:t>
            </a:r>
          </a:p>
        </p:txBody>
      </p:sp>
      <p:pic>
        <p:nvPicPr>
          <p:cNvPr id="4103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Запи1944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15313" y="642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2"/>
          <p:cNvGrpSpPr>
            <a:grpSpLocks/>
          </p:cNvGrpSpPr>
          <p:nvPr/>
        </p:nvGrpSpPr>
        <p:grpSpPr bwMode="auto">
          <a:xfrm>
            <a:off x="214313" y="857250"/>
            <a:ext cx="1571625" cy="1428750"/>
            <a:chOff x="3143250" y="2162175"/>
            <a:chExt cx="2857500" cy="2533650"/>
          </a:xfrm>
        </p:grpSpPr>
        <p:sp>
          <p:nvSpPr>
            <p:cNvPr id="12" name="Равнобедренный треугольник 11"/>
            <p:cNvSpPr/>
            <p:nvPr/>
          </p:nvSpPr>
          <p:spPr>
            <a:xfrm>
              <a:off x="3287568" y="2212848"/>
              <a:ext cx="2571749" cy="235911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5158" name="Picture 7" descr="F:\КАРТИНКИ\дорожные знаки\preduprejdaychie_001_big.gif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43250" y="2162175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Группа 13"/>
          <p:cNvGrpSpPr>
            <a:grpSpLocks/>
          </p:cNvGrpSpPr>
          <p:nvPr/>
        </p:nvGrpSpPr>
        <p:grpSpPr bwMode="auto">
          <a:xfrm>
            <a:off x="2214563" y="857250"/>
            <a:ext cx="1643062" cy="1428750"/>
            <a:chOff x="3143250" y="2162175"/>
            <a:chExt cx="2857500" cy="2533650"/>
          </a:xfrm>
        </p:grpSpPr>
        <p:sp>
          <p:nvSpPr>
            <p:cNvPr id="11" name="Равнобедренный треугольник 10"/>
            <p:cNvSpPr/>
            <p:nvPr/>
          </p:nvSpPr>
          <p:spPr>
            <a:xfrm>
              <a:off x="3355836" y="2286042"/>
              <a:ext cx="2432328" cy="2215537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5156" name="Picture 10" descr="C:\Users\User\Desktop\ЦОР 2010Г\материал\preduprejdaychie_014_big.gif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43250" y="2162175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4214813" y="857250"/>
            <a:ext cx="1643062" cy="1428750"/>
            <a:chOff x="4572000" y="3571876"/>
            <a:chExt cx="2857500" cy="2533650"/>
          </a:xfrm>
        </p:grpSpPr>
        <p:sp>
          <p:nvSpPr>
            <p:cNvPr id="15" name="Равнобедренный треугольник 14"/>
            <p:cNvSpPr/>
            <p:nvPr/>
          </p:nvSpPr>
          <p:spPr>
            <a:xfrm>
              <a:off x="4787348" y="3642256"/>
              <a:ext cx="2426804" cy="2285915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5154" name="Picture 11" descr="C:\Users\User\Desktop\ЦОР 2010Г\материал\preduprejdaychie_030_big.gif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72000" y="3571876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Группа 21"/>
          <p:cNvGrpSpPr>
            <a:grpSpLocks/>
          </p:cNvGrpSpPr>
          <p:nvPr/>
        </p:nvGrpSpPr>
        <p:grpSpPr bwMode="auto">
          <a:xfrm>
            <a:off x="6000750" y="857250"/>
            <a:ext cx="1643063" cy="1428750"/>
            <a:chOff x="3214678" y="4071942"/>
            <a:chExt cx="2857500" cy="2533650"/>
          </a:xfrm>
        </p:grpSpPr>
        <p:sp>
          <p:nvSpPr>
            <p:cNvPr id="21" name="Равнобедренный треугольник 20"/>
            <p:cNvSpPr/>
            <p:nvPr/>
          </p:nvSpPr>
          <p:spPr>
            <a:xfrm>
              <a:off x="3427266" y="4145136"/>
              <a:ext cx="2432324" cy="2283101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5152" name="Picture 16" descr="C:\Users\User\Desktop\ЦОР 2010Г\материал\preduprejdaychie_031_big.gif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14678" y="4071942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Группа 25"/>
          <p:cNvGrpSpPr>
            <a:grpSpLocks/>
          </p:cNvGrpSpPr>
          <p:nvPr/>
        </p:nvGrpSpPr>
        <p:grpSpPr bwMode="auto">
          <a:xfrm>
            <a:off x="2214563" y="3714750"/>
            <a:ext cx="1643062" cy="1428750"/>
            <a:chOff x="2428860" y="3929066"/>
            <a:chExt cx="2857500" cy="2533650"/>
          </a:xfrm>
        </p:grpSpPr>
        <p:sp>
          <p:nvSpPr>
            <p:cNvPr id="25" name="Равнобедренный треугольник 24"/>
            <p:cNvSpPr/>
            <p:nvPr/>
          </p:nvSpPr>
          <p:spPr>
            <a:xfrm>
              <a:off x="2641446" y="3999446"/>
              <a:ext cx="2432328" cy="2285915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5150" name="Picture 18" descr="C:\Users\User\Desktop\ЦОР 2010Г\материал\preduprejdaychie_019_big.gif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428860" y="3929066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Прямоугольник 26"/>
          <p:cNvSpPr/>
          <p:nvPr/>
        </p:nvSpPr>
        <p:spPr>
          <a:xfrm>
            <a:off x="0" y="3714750"/>
            <a:ext cx="2500313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129" name="Прямоугольник 27"/>
          <p:cNvSpPr>
            <a:spLocks noChangeArrowheads="1"/>
          </p:cNvSpPr>
          <p:nvPr/>
        </p:nvSpPr>
        <p:spPr bwMode="auto">
          <a:xfrm>
            <a:off x="214313" y="2500313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/>
              <a:t>Железнодорожный переезд со шлагбаумом</a:t>
            </a:r>
          </a:p>
        </p:txBody>
      </p:sp>
      <p:sp>
        <p:nvSpPr>
          <p:cNvPr id="5130" name="Прямоугольник 28"/>
          <p:cNvSpPr>
            <a:spLocks noChangeArrowheads="1"/>
          </p:cNvSpPr>
          <p:nvPr/>
        </p:nvSpPr>
        <p:spPr bwMode="auto">
          <a:xfrm>
            <a:off x="2357438" y="2500313"/>
            <a:ext cx="14684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Светофорное </a:t>
            </a:r>
            <a:endParaRPr lang="en-US" sz="1400"/>
          </a:p>
          <a:p>
            <a:pPr algn="ctr"/>
            <a:r>
              <a:rPr lang="ru-RU" sz="1400"/>
              <a:t>регулирование</a:t>
            </a:r>
          </a:p>
        </p:txBody>
      </p:sp>
      <p:sp>
        <p:nvSpPr>
          <p:cNvPr id="5131" name="Прямоугольник 29"/>
          <p:cNvSpPr>
            <a:spLocks noChangeArrowheads="1"/>
          </p:cNvSpPr>
          <p:nvPr/>
        </p:nvSpPr>
        <p:spPr bwMode="auto">
          <a:xfrm>
            <a:off x="4429125" y="2500313"/>
            <a:ext cx="1271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Пешеходный</a:t>
            </a:r>
            <a:endParaRPr lang="en-US" sz="1400"/>
          </a:p>
          <a:p>
            <a:pPr algn="ctr"/>
            <a:r>
              <a:rPr lang="ru-RU" sz="1400"/>
              <a:t> переход</a:t>
            </a:r>
          </a:p>
        </p:txBody>
      </p:sp>
      <p:sp>
        <p:nvSpPr>
          <p:cNvPr id="5132" name="Прямоугольник 30"/>
          <p:cNvSpPr>
            <a:spLocks noChangeArrowheads="1"/>
          </p:cNvSpPr>
          <p:nvPr/>
        </p:nvSpPr>
        <p:spPr bwMode="auto">
          <a:xfrm>
            <a:off x="6500813" y="2500313"/>
            <a:ext cx="5826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Дети</a:t>
            </a:r>
          </a:p>
        </p:txBody>
      </p:sp>
      <p:sp>
        <p:nvSpPr>
          <p:cNvPr id="5133" name="Прямоугольник 31"/>
          <p:cNvSpPr>
            <a:spLocks noChangeArrowheads="1"/>
          </p:cNvSpPr>
          <p:nvPr/>
        </p:nvSpPr>
        <p:spPr bwMode="auto">
          <a:xfrm>
            <a:off x="2500313" y="5429250"/>
            <a:ext cx="1031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Опасные</a:t>
            </a:r>
          </a:p>
          <a:p>
            <a:pPr algn="ctr"/>
            <a:r>
              <a:rPr lang="ru-RU" sz="1400"/>
              <a:t> повороты</a:t>
            </a:r>
          </a:p>
        </p:txBody>
      </p:sp>
      <p:grpSp>
        <p:nvGrpSpPr>
          <p:cNvPr id="7" name="Группа 34"/>
          <p:cNvGrpSpPr>
            <a:grpSpLocks/>
          </p:cNvGrpSpPr>
          <p:nvPr/>
        </p:nvGrpSpPr>
        <p:grpSpPr bwMode="auto">
          <a:xfrm>
            <a:off x="4214813" y="3714750"/>
            <a:ext cx="1643062" cy="1428750"/>
            <a:chOff x="5743575" y="4667008"/>
            <a:chExt cx="2043135" cy="1811580"/>
          </a:xfrm>
        </p:grpSpPr>
        <p:sp>
          <p:nvSpPr>
            <p:cNvPr id="34" name="Равнобедренный треугольник 33"/>
            <p:cNvSpPr/>
            <p:nvPr/>
          </p:nvSpPr>
          <p:spPr>
            <a:xfrm>
              <a:off x="5929135" y="4858231"/>
              <a:ext cx="1713470" cy="1499585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5148" name="Picture 19" descr="C:\Users\User\Desktop\ЦОР 2010Г\материал\preduprejdaychie_033_big.gif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743575" y="4667008"/>
              <a:ext cx="2043135" cy="1811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35" name="Прямоугольник 35"/>
          <p:cNvSpPr>
            <a:spLocks noChangeArrowheads="1"/>
          </p:cNvSpPr>
          <p:nvPr/>
        </p:nvSpPr>
        <p:spPr bwMode="auto">
          <a:xfrm>
            <a:off x="4286250" y="5429250"/>
            <a:ext cx="1712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Дорожные работы</a:t>
            </a:r>
          </a:p>
        </p:txBody>
      </p:sp>
      <p:grpSp>
        <p:nvGrpSpPr>
          <p:cNvPr id="8" name="Группа 38"/>
          <p:cNvGrpSpPr>
            <a:grpSpLocks/>
          </p:cNvGrpSpPr>
          <p:nvPr/>
        </p:nvGrpSpPr>
        <p:grpSpPr bwMode="auto">
          <a:xfrm>
            <a:off x="6000750" y="3714750"/>
            <a:ext cx="1643063" cy="1428750"/>
            <a:chOff x="7072329" y="4845986"/>
            <a:chExt cx="1604945" cy="1423051"/>
          </a:xfrm>
        </p:grpSpPr>
        <p:sp>
          <p:nvSpPr>
            <p:cNvPr id="38" name="Равнобедренный треугольник 37"/>
            <p:cNvSpPr/>
            <p:nvPr/>
          </p:nvSpPr>
          <p:spPr>
            <a:xfrm>
              <a:off x="7214991" y="5000940"/>
              <a:ext cx="1358388" cy="1143185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5146" name="Picture 20" descr="C:\Users\User\Desktop\ЦОР 2010Г\материал\preduprejdaychie_023_big.gif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072329" y="4845986"/>
              <a:ext cx="1604945" cy="14230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37" name="Прямоугольник 39"/>
          <p:cNvSpPr>
            <a:spLocks noChangeArrowheads="1"/>
          </p:cNvSpPr>
          <p:nvPr/>
        </p:nvSpPr>
        <p:spPr bwMode="auto">
          <a:xfrm>
            <a:off x="6072188" y="5429250"/>
            <a:ext cx="16621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Скользкая дорога</a:t>
            </a:r>
          </a:p>
        </p:txBody>
      </p:sp>
      <p:grpSp>
        <p:nvGrpSpPr>
          <p:cNvPr id="9" name="Группа 42"/>
          <p:cNvGrpSpPr>
            <a:grpSpLocks/>
          </p:cNvGrpSpPr>
          <p:nvPr/>
        </p:nvGrpSpPr>
        <p:grpSpPr bwMode="auto">
          <a:xfrm>
            <a:off x="214313" y="3714750"/>
            <a:ext cx="1643062" cy="1428750"/>
            <a:chOff x="357158" y="4509500"/>
            <a:chExt cx="1785950" cy="1562706"/>
          </a:xfrm>
        </p:grpSpPr>
        <p:sp>
          <p:nvSpPr>
            <p:cNvPr id="42" name="Равнобедренный треугольник 41"/>
            <p:cNvSpPr/>
            <p:nvPr/>
          </p:nvSpPr>
          <p:spPr>
            <a:xfrm>
              <a:off x="500379" y="4643199"/>
              <a:ext cx="1499509" cy="1286627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5144" name="Picture 21" descr="C:\Users\User\Desktop\ЦОР 2010Г\материал\preduprejdaychie_013_big.gif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58" y="4509500"/>
              <a:ext cx="1785950" cy="15627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39" name="Прямоугольник 43"/>
          <p:cNvSpPr>
            <a:spLocks noChangeArrowheads="1"/>
          </p:cNvSpPr>
          <p:nvPr/>
        </p:nvSpPr>
        <p:spPr bwMode="auto">
          <a:xfrm>
            <a:off x="428625" y="5357813"/>
            <a:ext cx="128746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Пересечение</a:t>
            </a:r>
            <a:endParaRPr lang="en-US" sz="1400"/>
          </a:p>
          <a:p>
            <a:pPr algn="ctr"/>
            <a:r>
              <a:rPr lang="ru-RU" sz="1400"/>
              <a:t> с круговым</a:t>
            </a:r>
          </a:p>
          <a:p>
            <a:pPr algn="ctr"/>
            <a:r>
              <a:rPr lang="ru-RU" sz="1400"/>
              <a:t> движением</a:t>
            </a:r>
          </a:p>
        </p:txBody>
      </p:sp>
      <p:pic>
        <p:nvPicPr>
          <p:cNvPr id="5140" name="Picture 37" descr="C:\Users\User\Desktop\ЦОР 2010Г\1-1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1" name="Picture 38" descr="F:\ОФОРМИТЕЛЬСКАЯ\значки\ff962c65118d.pn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8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пи1975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86750" y="571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17" descr="C:\Users\User\Desktop\ЦОР 2010Г\2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50" y="2357438"/>
            <a:ext cx="6286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77800" y="5886450"/>
            <a:ext cx="7643813" cy="928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1600" i="1" dirty="0">
                <a:solidFill>
                  <a:schemeClr val="tx1"/>
                </a:solidFill>
                <a:latin typeface="Book Antiqua" pitchFamily="18" charset="0"/>
              </a:rPr>
              <a:t>Имеют   разную форму  и  разный фон</a:t>
            </a:r>
            <a:endParaRPr lang="en-US" sz="16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defRPr/>
            </a:pPr>
            <a:r>
              <a:rPr lang="ru-RU" sz="1600" i="1" dirty="0">
                <a:solidFill>
                  <a:schemeClr val="tx1"/>
                </a:solidFill>
                <a:latin typeface="Book Antiqua" pitchFamily="18" charset="0"/>
              </a:rPr>
              <a:t>.</a:t>
            </a:r>
            <a:r>
              <a:rPr lang="ru-RU" sz="1600" dirty="0">
                <a:solidFill>
                  <a:schemeClr val="tx1"/>
                </a:solidFill>
                <a:latin typeface="Book Antiqua" pitchFamily="18" charset="0"/>
              </a:rPr>
              <a:t>-устанавливают очередность проезда перекрестков, пересечений проезжих частей или узких участков дороги.</a:t>
            </a:r>
          </a:p>
          <a:p>
            <a:pPr algn="ctr">
              <a:defRPr/>
            </a:pPr>
            <a:endParaRPr lang="ru-RU" sz="1600" i="1" dirty="0">
              <a:solidFill>
                <a:schemeClr val="tx1"/>
              </a:solidFill>
              <a:latin typeface="Book Antiqua" pitchFamily="18" charset="0"/>
            </a:endParaRPr>
          </a:p>
        </p:txBody>
      </p:sp>
      <p:pic>
        <p:nvPicPr>
          <p:cNvPr id="6149" name="Picture 37" descr="C:\Users\User\Desktop\ЦОР 2010Г\1-1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2" descr="C:\Users\User\Desktop\ЦОР 2010Г\-3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15313" y="49291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Запи1975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429625" y="642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5929313" y="714375"/>
            <a:ext cx="1357312" cy="1435100"/>
            <a:chOff x="5319713" y="1863725"/>
            <a:chExt cx="2857500" cy="2857500"/>
          </a:xfrm>
        </p:grpSpPr>
        <p:sp>
          <p:nvSpPr>
            <p:cNvPr id="11" name="Восьмиугольник 10"/>
            <p:cNvSpPr/>
            <p:nvPr/>
          </p:nvSpPr>
          <p:spPr>
            <a:xfrm>
              <a:off x="5430001" y="1999647"/>
              <a:ext cx="2643607" cy="2573014"/>
            </a:xfrm>
            <a:prstGeom prst="octag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7197" name="Picture 4" descr="C:\Users\User\Desktop\ЦОР 2010Г\материал\prioriteta_007_big.gif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19713" y="1863725"/>
              <a:ext cx="2857500" cy="2857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Группа 9"/>
          <p:cNvGrpSpPr>
            <a:grpSpLocks/>
          </p:cNvGrpSpPr>
          <p:nvPr/>
        </p:nvGrpSpPr>
        <p:grpSpPr bwMode="auto">
          <a:xfrm>
            <a:off x="3143250" y="714375"/>
            <a:ext cx="1643063" cy="1357313"/>
            <a:chOff x="1643063" y="3332163"/>
            <a:chExt cx="2857500" cy="2552700"/>
          </a:xfrm>
        </p:grpSpPr>
        <p:sp>
          <p:nvSpPr>
            <p:cNvPr id="9" name="Равнобедренный треугольник 8"/>
            <p:cNvSpPr/>
            <p:nvPr/>
          </p:nvSpPr>
          <p:spPr>
            <a:xfrm rot="10800000">
              <a:off x="1786628" y="3499357"/>
              <a:ext cx="2570370" cy="228698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7195" name="Picture 5" descr="C:\Users\User\Desktop\ЦОР 2010Г\материал\prioriteta_006_big.gif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43063" y="3332163"/>
              <a:ext cx="2857500" cy="255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173" name="Прямоугольник 12"/>
          <p:cNvSpPr>
            <a:spLocks noChangeArrowheads="1"/>
          </p:cNvSpPr>
          <p:nvPr/>
        </p:nvSpPr>
        <p:spPr bwMode="auto">
          <a:xfrm>
            <a:off x="500063" y="2571750"/>
            <a:ext cx="1527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Главная дорога</a:t>
            </a:r>
          </a:p>
        </p:txBody>
      </p:sp>
      <p:grpSp>
        <p:nvGrpSpPr>
          <p:cNvPr id="4" name="Группа 17"/>
          <p:cNvGrpSpPr>
            <a:grpSpLocks/>
          </p:cNvGrpSpPr>
          <p:nvPr/>
        </p:nvGrpSpPr>
        <p:grpSpPr bwMode="auto">
          <a:xfrm>
            <a:off x="428625" y="571500"/>
            <a:ext cx="1643063" cy="1571625"/>
            <a:chOff x="571472" y="1785926"/>
            <a:chExt cx="2857500" cy="2857500"/>
          </a:xfrm>
        </p:grpSpPr>
        <p:sp>
          <p:nvSpPr>
            <p:cNvPr id="16" name="Прямоугольник 15"/>
            <p:cNvSpPr/>
            <p:nvPr/>
          </p:nvSpPr>
          <p:spPr>
            <a:xfrm rot="2704235">
              <a:off x="1029275" y="2241596"/>
              <a:ext cx="1928091" cy="1888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7193" name="Picture 13" descr="C:\Users\User\Desktop\ЦОР 2010Г\материал\prioriteta_001_big.gif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71472" y="1785926"/>
              <a:ext cx="2857500" cy="2857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175" name="Прямоугольник 18"/>
          <p:cNvSpPr>
            <a:spLocks noChangeArrowheads="1"/>
          </p:cNvSpPr>
          <p:nvPr/>
        </p:nvSpPr>
        <p:spPr bwMode="auto">
          <a:xfrm>
            <a:off x="3214688" y="2571750"/>
            <a:ext cx="15351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Уступите дорогу</a:t>
            </a:r>
          </a:p>
        </p:txBody>
      </p:sp>
      <p:sp>
        <p:nvSpPr>
          <p:cNvPr id="7176" name="Прямоугольник 19"/>
          <p:cNvSpPr>
            <a:spLocks noChangeArrowheads="1"/>
          </p:cNvSpPr>
          <p:nvPr/>
        </p:nvSpPr>
        <p:spPr bwMode="auto">
          <a:xfrm>
            <a:off x="5572125" y="2571750"/>
            <a:ext cx="20208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Движение без </a:t>
            </a:r>
            <a:endParaRPr lang="en-US" sz="1400"/>
          </a:p>
          <a:p>
            <a:pPr algn="ctr"/>
            <a:r>
              <a:rPr lang="ru-RU" sz="1400"/>
              <a:t>остановки запрещено</a:t>
            </a:r>
          </a:p>
        </p:txBody>
      </p:sp>
      <p:grpSp>
        <p:nvGrpSpPr>
          <p:cNvPr id="5" name="Группа 22"/>
          <p:cNvGrpSpPr>
            <a:grpSpLocks/>
          </p:cNvGrpSpPr>
          <p:nvPr/>
        </p:nvGrpSpPr>
        <p:grpSpPr bwMode="auto">
          <a:xfrm>
            <a:off x="500063" y="3786188"/>
            <a:ext cx="1643062" cy="1643062"/>
            <a:chOff x="428596" y="3857628"/>
            <a:chExt cx="1643074" cy="1643074"/>
          </a:xfrm>
        </p:grpSpPr>
        <p:sp>
          <p:nvSpPr>
            <p:cNvPr id="22" name="Прямоугольник 21"/>
            <p:cNvSpPr/>
            <p:nvPr/>
          </p:nvSpPr>
          <p:spPr>
            <a:xfrm rot="2598849">
              <a:off x="709585" y="4081467"/>
              <a:ext cx="1112846" cy="11588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7191" name="Picture 14" descr="C:\Users\User\Desktop\ЦОР 2010Г\материал\prioriteta_002_big.gif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8596" y="3857628"/>
              <a:ext cx="1643074" cy="1643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178" name="Прямоугольник 23"/>
          <p:cNvSpPr>
            <a:spLocks noChangeArrowheads="1"/>
          </p:cNvSpPr>
          <p:nvPr/>
        </p:nvSpPr>
        <p:spPr bwMode="auto">
          <a:xfrm>
            <a:off x="285750" y="5786438"/>
            <a:ext cx="2093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Конец главной дороги</a:t>
            </a:r>
          </a:p>
        </p:txBody>
      </p:sp>
      <p:grpSp>
        <p:nvGrpSpPr>
          <p:cNvPr id="6" name="Группа 28"/>
          <p:cNvGrpSpPr>
            <a:grpSpLocks/>
          </p:cNvGrpSpPr>
          <p:nvPr/>
        </p:nvGrpSpPr>
        <p:grpSpPr bwMode="auto">
          <a:xfrm>
            <a:off x="3071813" y="3929063"/>
            <a:ext cx="1714500" cy="1531937"/>
            <a:chOff x="3571868" y="3857628"/>
            <a:chExt cx="1714512" cy="1531631"/>
          </a:xfrm>
        </p:grpSpPr>
        <p:sp>
          <p:nvSpPr>
            <p:cNvPr id="27" name="Равнобедренный треугольник 26"/>
            <p:cNvSpPr/>
            <p:nvPr/>
          </p:nvSpPr>
          <p:spPr>
            <a:xfrm>
              <a:off x="3714744" y="3929051"/>
              <a:ext cx="1500197" cy="1357042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7189" name="Picture 15" descr="C:\Users\User\Desktop\ЦОР 2010Г\материал\prioriteta_003_big.gif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868" y="3857628"/>
              <a:ext cx="1714512" cy="1531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Группа 29"/>
          <p:cNvGrpSpPr>
            <a:grpSpLocks/>
          </p:cNvGrpSpPr>
          <p:nvPr/>
        </p:nvGrpSpPr>
        <p:grpSpPr bwMode="auto">
          <a:xfrm>
            <a:off x="5643563" y="3929063"/>
            <a:ext cx="1714500" cy="1531937"/>
            <a:chOff x="6500826" y="3857628"/>
            <a:chExt cx="1714512" cy="1531631"/>
          </a:xfrm>
        </p:grpSpPr>
        <p:sp>
          <p:nvSpPr>
            <p:cNvPr id="28" name="Равнобедренный треугольник 27"/>
            <p:cNvSpPr/>
            <p:nvPr/>
          </p:nvSpPr>
          <p:spPr>
            <a:xfrm>
              <a:off x="6643702" y="3929051"/>
              <a:ext cx="1500197" cy="1357042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7187" name="Picture 16" descr="C:\Users\User\Desktop\ЦОР 2010Г\материал\prioriteta_004_big.gif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500826" y="3857628"/>
              <a:ext cx="1714512" cy="1531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181" name="Прямоугольник 30"/>
          <p:cNvSpPr>
            <a:spLocks noChangeArrowheads="1"/>
          </p:cNvSpPr>
          <p:nvPr/>
        </p:nvSpPr>
        <p:spPr bwMode="auto">
          <a:xfrm>
            <a:off x="2786063" y="5786438"/>
            <a:ext cx="2571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/>
              <a:t>Пересечение </a:t>
            </a:r>
            <a:endParaRPr lang="en-US" sz="1400"/>
          </a:p>
          <a:p>
            <a:pPr algn="ctr"/>
            <a:r>
              <a:rPr lang="ru-RU" sz="1400"/>
              <a:t>со второстепенной дорогой</a:t>
            </a:r>
          </a:p>
        </p:txBody>
      </p:sp>
      <p:sp>
        <p:nvSpPr>
          <p:cNvPr id="7182" name="Прямоугольник 31"/>
          <p:cNvSpPr>
            <a:spLocks noChangeArrowheads="1"/>
          </p:cNvSpPr>
          <p:nvPr/>
        </p:nvSpPr>
        <p:spPr bwMode="auto">
          <a:xfrm>
            <a:off x="5500688" y="5786438"/>
            <a:ext cx="21955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Примыкание </a:t>
            </a:r>
            <a:endParaRPr lang="en-US" sz="1400"/>
          </a:p>
          <a:p>
            <a:pPr algn="ctr"/>
            <a:r>
              <a:rPr lang="ru-RU" sz="1400"/>
              <a:t>второстепенной дороги</a:t>
            </a:r>
          </a:p>
        </p:txBody>
      </p:sp>
      <p:pic>
        <p:nvPicPr>
          <p:cNvPr id="7183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37" descr="C:\Users\User\Desktop\ЦОР 2010Г\1-1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5" name="Picture 38" descr="F:\ОФОРМИТЕЛЬСКАЯ\значки\ff962c65118d.png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9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7" descr="C:\Users\User\Desktop\ЦОР 2010Г\1-1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2" descr="C:\Users\User\Desktop\ЦОР 2010Г\-3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15313" y="49291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4" descr="C:\Users\User\Desktop\ЦОР 2010Г\1222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500" y="2286000"/>
            <a:ext cx="70008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5786438"/>
            <a:ext cx="7643813" cy="107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buFontTx/>
              <a:buChar char="-"/>
              <a:defRPr/>
            </a:pPr>
            <a:r>
              <a:rPr lang="ru-RU" sz="1600" i="1" dirty="0">
                <a:solidFill>
                  <a:schemeClr val="tx1"/>
                </a:solidFill>
                <a:latin typeface="Book Antiqua" pitchFamily="18" charset="0"/>
              </a:rPr>
              <a:t>Имеют   круглую форму и красную окантовку.</a:t>
            </a:r>
            <a:endParaRPr lang="en-US" sz="16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buFontTx/>
              <a:buChar char="-"/>
              <a:defRPr/>
            </a:pPr>
            <a:r>
              <a:rPr lang="ru-RU" sz="1600" i="1" dirty="0">
                <a:solidFill>
                  <a:schemeClr val="tx1"/>
                </a:solidFill>
                <a:latin typeface="Book Antiqua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Book Antiqua" pitchFamily="18" charset="0"/>
              </a:rPr>
              <a:t>вводят или отменяют определенные ограничения движения.</a:t>
            </a:r>
          </a:p>
        </p:txBody>
      </p:sp>
      <p:pic>
        <p:nvPicPr>
          <p:cNvPr id="8" name="Запи2069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9"/>
          <a:srcRect/>
          <a:stretch>
            <a:fillRect/>
          </a:stretch>
        </p:blipFill>
        <p:spPr bwMode="auto">
          <a:xfrm>
            <a:off x="8358188" y="7143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3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Запи2069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429625" y="571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5"/>
          <p:cNvGrpSpPr>
            <a:grpSpLocks/>
          </p:cNvGrpSpPr>
          <p:nvPr/>
        </p:nvGrpSpPr>
        <p:grpSpPr bwMode="auto">
          <a:xfrm>
            <a:off x="357188" y="642938"/>
            <a:ext cx="1500187" cy="1500187"/>
            <a:chOff x="357158" y="1991266"/>
            <a:chExt cx="2357454" cy="2375944"/>
          </a:xfrm>
        </p:grpSpPr>
        <p:sp>
          <p:nvSpPr>
            <p:cNvPr id="5" name="Овал 4"/>
            <p:cNvSpPr/>
            <p:nvPr/>
          </p:nvSpPr>
          <p:spPr>
            <a:xfrm>
              <a:off x="569203" y="2144633"/>
              <a:ext cx="2003214" cy="199881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9245" name="Picture 2" descr="F:\КАРТИНКИ\дорожные знаки\1243666104_kirpich.pn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58" y="1991266"/>
              <a:ext cx="2357454" cy="23759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Группа 8"/>
          <p:cNvGrpSpPr>
            <a:grpSpLocks/>
          </p:cNvGrpSpPr>
          <p:nvPr/>
        </p:nvGrpSpPr>
        <p:grpSpPr bwMode="auto">
          <a:xfrm>
            <a:off x="3143250" y="642938"/>
            <a:ext cx="1571625" cy="1500187"/>
            <a:chOff x="3286116" y="2000240"/>
            <a:chExt cx="2714644" cy="2500330"/>
          </a:xfrm>
        </p:grpSpPr>
        <p:sp>
          <p:nvSpPr>
            <p:cNvPr id="8" name="Овал 7"/>
            <p:cNvSpPr/>
            <p:nvPr/>
          </p:nvSpPr>
          <p:spPr>
            <a:xfrm>
              <a:off x="3286116" y="2000240"/>
              <a:ext cx="2714644" cy="2500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9243" name="Picture 4" descr="C:\Users\User\Desktop\ЦОР 2010Г\материал\zapreshaychie_002_big.gif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86116" y="2000241"/>
              <a:ext cx="2714644" cy="25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Группа 19"/>
          <p:cNvGrpSpPr>
            <a:grpSpLocks/>
          </p:cNvGrpSpPr>
          <p:nvPr/>
        </p:nvGrpSpPr>
        <p:grpSpPr bwMode="auto">
          <a:xfrm>
            <a:off x="5857875" y="571500"/>
            <a:ext cx="1571625" cy="1571625"/>
            <a:chOff x="6215074" y="2071678"/>
            <a:chExt cx="1571636" cy="1571636"/>
          </a:xfrm>
        </p:grpSpPr>
        <p:sp>
          <p:nvSpPr>
            <p:cNvPr id="16" name="Овал 15"/>
            <p:cNvSpPr/>
            <p:nvPr/>
          </p:nvSpPr>
          <p:spPr>
            <a:xfrm>
              <a:off x="6357950" y="2214554"/>
              <a:ext cx="1285884" cy="128588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9241" name="Picture 10" descr="C:\Users\User\Desktop\ЦОР 2010Г\материал\zapreshaychie_006_big.gif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215074" y="2071678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Группа 18"/>
          <p:cNvGrpSpPr>
            <a:grpSpLocks/>
          </p:cNvGrpSpPr>
          <p:nvPr/>
        </p:nvGrpSpPr>
        <p:grpSpPr bwMode="auto">
          <a:xfrm>
            <a:off x="3214688" y="3643313"/>
            <a:ext cx="1571625" cy="1571625"/>
            <a:chOff x="3500430" y="4286256"/>
            <a:chExt cx="1571636" cy="1571636"/>
          </a:xfrm>
        </p:grpSpPr>
        <p:sp>
          <p:nvSpPr>
            <p:cNvPr id="15" name="Овал 14"/>
            <p:cNvSpPr/>
            <p:nvPr/>
          </p:nvSpPr>
          <p:spPr>
            <a:xfrm>
              <a:off x="3643306" y="4429132"/>
              <a:ext cx="1285884" cy="128588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9239" name="Picture 11" descr="C:\Users\User\Desktop\ЦОР 2010Г\материал\zapreshaychie_014_big.gif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00430" y="4286256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Группа 17"/>
          <p:cNvGrpSpPr>
            <a:grpSpLocks/>
          </p:cNvGrpSpPr>
          <p:nvPr/>
        </p:nvGrpSpPr>
        <p:grpSpPr bwMode="auto">
          <a:xfrm>
            <a:off x="357188" y="3643313"/>
            <a:ext cx="1571625" cy="1571625"/>
            <a:chOff x="714348" y="4286256"/>
            <a:chExt cx="1571616" cy="1571616"/>
          </a:xfrm>
        </p:grpSpPr>
        <p:sp>
          <p:nvSpPr>
            <p:cNvPr id="14" name="Овал 13"/>
            <p:cNvSpPr/>
            <p:nvPr/>
          </p:nvSpPr>
          <p:spPr>
            <a:xfrm>
              <a:off x="857222" y="4429130"/>
              <a:ext cx="1285868" cy="1285868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9237" name="Picture 12" descr="C:\Users\User\Desktop\ЦОР 2010Г\материал\zapreshaychie_013_big.gif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14348" y="4286256"/>
              <a:ext cx="1571616" cy="1571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Группа 20"/>
          <p:cNvGrpSpPr>
            <a:grpSpLocks/>
          </p:cNvGrpSpPr>
          <p:nvPr/>
        </p:nvGrpSpPr>
        <p:grpSpPr bwMode="auto">
          <a:xfrm>
            <a:off x="5857875" y="3643313"/>
            <a:ext cx="1571625" cy="1571625"/>
            <a:chOff x="6215074" y="4286256"/>
            <a:chExt cx="1571636" cy="1571636"/>
          </a:xfrm>
        </p:grpSpPr>
        <p:sp>
          <p:nvSpPr>
            <p:cNvPr id="17" name="Овал 16"/>
            <p:cNvSpPr/>
            <p:nvPr/>
          </p:nvSpPr>
          <p:spPr>
            <a:xfrm>
              <a:off x="6357950" y="4429132"/>
              <a:ext cx="1285884" cy="128588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9235" name="Picture 13" descr="C:\Users\User\Desktop\ЦОР 2010Г\материал\zapreshaychie_025_big.gif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215074" y="4286256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225" name="Прямоугольник 21"/>
          <p:cNvSpPr>
            <a:spLocks noChangeArrowheads="1"/>
          </p:cNvSpPr>
          <p:nvPr/>
        </p:nvSpPr>
        <p:spPr bwMode="auto">
          <a:xfrm>
            <a:off x="285750" y="2500313"/>
            <a:ext cx="1566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Въезд запрещен</a:t>
            </a:r>
          </a:p>
        </p:txBody>
      </p:sp>
      <p:sp>
        <p:nvSpPr>
          <p:cNvPr id="9226" name="Прямоугольник 22"/>
          <p:cNvSpPr>
            <a:spLocks noChangeArrowheads="1"/>
          </p:cNvSpPr>
          <p:nvPr/>
        </p:nvSpPr>
        <p:spPr bwMode="auto">
          <a:xfrm>
            <a:off x="3000375" y="2500313"/>
            <a:ext cx="1993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Движение запрещено</a:t>
            </a:r>
          </a:p>
        </p:txBody>
      </p:sp>
      <p:sp>
        <p:nvSpPr>
          <p:cNvPr id="9227" name="Прямоугольник 23"/>
          <p:cNvSpPr>
            <a:spLocks noChangeArrowheads="1"/>
          </p:cNvSpPr>
          <p:nvPr/>
        </p:nvSpPr>
        <p:spPr bwMode="auto">
          <a:xfrm>
            <a:off x="3000375" y="5286375"/>
            <a:ext cx="1992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Движение пешеходов</a:t>
            </a:r>
            <a:endParaRPr lang="en-US" sz="1400"/>
          </a:p>
          <a:p>
            <a:pPr algn="ctr"/>
            <a:r>
              <a:rPr lang="ru-RU" sz="1400"/>
              <a:t> запрещено</a:t>
            </a:r>
          </a:p>
        </p:txBody>
      </p:sp>
      <p:sp>
        <p:nvSpPr>
          <p:cNvPr id="9228" name="Прямоугольник 24"/>
          <p:cNvSpPr>
            <a:spLocks noChangeArrowheads="1"/>
          </p:cNvSpPr>
          <p:nvPr/>
        </p:nvSpPr>
        <p:spPr bwMode="auto">
          <a:xfrm>
            <a:off x="0" y="5286375"/>
            <a:ext cx="23923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Движение на велосипедах</a:t>
            </a:r>
            <a:endParaRPr lang="en-US" sz="1400"/>
          </a:p>
          <a:p>
            <a:pPr algn="ctr"/>
            <a:r>
              <a:rPr lang="ru-RU" sz="1400"/>
              <a:t> запрещено</a:t>
            </a:r>
          </a:p>
        </p:txBody>
      </p:sp>
      <p:sp>
        <p:nvSpPr>
          <p:cNvPr id="9229" name="Прямоугольник 25"/>
          <p:cNvSpPr>
            <a:spLocks noChangeArrowheads="1"/>
          </p:cNvSpPr>
          <p:nvPr/>
        </p:nvSpPr>
        <p:spPr bwMode="auto">
          <a:xfrm>
            <a:off x="5786438" y="5286375"/>
            <a:ext cx="1671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Поворот направо </a:t>
            </a:r>
            <a:endParaRPr lang="en-US" sz="1400"/>
          </a:p>
          <a:p>
            <a:pPr algn="ctr"/>
            <a:r>
              <a:rPr lang="ru-RU" sz="1400"/>
              <a:t>запрещен</a:t>
            </a:r>
          </a:p>
        </p:txBody>
      </p:sp>
      <p:sp>
        <p:nvSpPr>
          <p:cNvPr id="9230" name="Прямоугольник 26"/>
          <p:cNvSpPr>
            <a:spLocks noChangeArrowheads="1"/>
          </p:cNvSpPr>
          <p:nvPr/>
        </p:nvSpPr>
        <p:spPr bwMode="auto">
          <a:xfrm>
            <a:off x="5286375" y="2500313"/>
            <a:ext cx="25447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Ограничение максимальной</a:t>
            </a:r>
            <a:endParaRPr lang="en-US" sz="1400"/>
          </a:p>
          <a:p>
            <a:pPr algn="ctr"/>
            <a:r>
              <a:rPr lang="ru-RU" sz="1400"/>
              <a:t> скорости</a:t>
            </a:r>
          </a:p>
        </p:txBody>
      </p:sp>
      <p:pic>
        <p:nvPicPr>
          <p:cNvPr id="9231" name="Picture 37" descr="C:\Users\User\Desktop\ЦОР 2010Г\1-1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38" descr="F:\ОФОРМИТЕЛЬСКАЯ\значки\ff962c65118d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3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92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пи2084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86750" y="7143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7" descr="C:\Users\User\Desktop\ЦОР 2010Г\1-1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0" descr="C:\Users\User\Desktop\ЦОР 2010Г\444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0" y="2428875"/>
            <a:ext cx="73580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Прямоугольник 33"/>
          <p:cNvSpPr>
            <a:spLocks noChangeArrowheads="1"/>
          </p:cNvSpPr>
          <p:nvPr/>
        </p:nvSpPr>
        <p:spPr bwMode="auto">
          <a:xfrm>
            <a:off x="87313" y="5897563"/>
            <a:ext cx="7643812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ru-RU" sz="1600" i="1">
                <a:latin typeface="Book Antiqua" pitchFamily="18" charset="0"/>
              </a:rPr>
              <a:t>Имеют круглую форму и синий фон.</a:t>
            </a:r>
            <a:endParaRPr lang="en-US" sz="1600" i="1">
              <a:latin typeface="Book Antiqua" pitchFamily="18" charset="0"/>
            </a:endParaRPr>
          </a:p>
          <a:p>
            <a:pPr algn="ctr">
              <a:buFontTx/>
              <a:buChar char="-"/>
            </a:pPr>
            <a:r>
              <a:rPr lang="ru-RU" sz="1600">
                <a:latin typeface="Book Antiqua" pitchFamily="18" charset="0"/>
              </a:rPr>
              <a:t>предписывают участникам дорожного движения определённые действия. </a:t>
            </a:r>
          </a:p>
          <a:p>
            <a:r>
              <a:rPr lang="ru-RU"/>
              <a:t> </a:t>
            </a:r>
          </a:p>
        </p:txBody>
      </p:sp>
      <p:pic>
        <p:nvPicPr>
          <p:cNvPr id="10247" name="Picture 2" descr="C:\Users\User\Desktop\ЦОР 2010Г\-3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15313" y="49291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Запи2084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86750" y="571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9"/>
          <p:cNvGrpSpPr>
            <a:grpSpLocks/>
          </p:cNvGrpSpPr>
          <p:nvPr/>
        </p:nvGrpSpPr>
        <p:grpSpPr bwMode="auto">
          <a:xfrm>
            <a:off x="214313" y="428625"/>
            <a:ext cx="1571625" cy="1571625"/>
            <a:chOff x="357158" y="1857364"/>
            <a:chExt cx="1571636" cy="1571636"/>
          </a:xfrm>
        </p:grpSpPr>
        <p:sp>
          <p:nvSpPr>
            <p:cNvPr id="19" name="Овал 18"/>
            <p:cNvSpPr/>
            <p:nvPr/>
          </p:nvSpPr>
          <p:spPr>
            <a:xfrm>
              <a:off x="428595" y="1928803"/>
              <a:ext cx="1428760" cy="142876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97" name="Picture 3" descr="C:\Users\User\Desktop\ЦОР 2010Г\материал\predpisivaychie_001_big.gif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58" y="1857364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Группа 20"/>
          <p:cNvGrpSpPr>
            <a:grpSpLocks/>
          </p:cNvGrpSpPr>
          <p:nvPr/>
        </p:nvGrpSpPr>
        <p:grpSpPr bwMode="auto">
          <a:xfrm>
            <a:off x="2214563" y="500063"/>
            <a:ext cx="1500187" cy="1500187"/>
            <a:chOff x="2500298" y="1857364"/>
            <a:chExt cx="1500198" cy="1500198"/>
          </a:xfrm>
        </p:grpSpPr>
        <p:sp>
          <p:nvSpPr>
            <p:cNvPr id="17" name="Овал 16"/>
            <p:cNvSpPr/>
            <p:nvPr/>
          </p:nvSpPr>
          <p:spPr>
            <a:xfrm>
              <a:off x="2500298" y="1928802"/>
              <a:ext cx="1428760" cy="1428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95" name="Picture 4" descr="C:\Users\User\Desktop\ЦОР 2010Г\материал\predpisivaychie_002_big.gif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500298" y="1857364"/>
              <a:ext cx="1500198" cy="1500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Группа 21"/>
          <p:cNvGrpSpPr>
            <a:grpSpLocks/>
          </p:cNvGrpSpPr>
          <p:nvPr/>
        </p:nvGrpSpPr>
        <p:grpSpPr bwMode="auto">
          <a:xfrm>
            <a:off x="4143375" y="500063"/>
            <a:ext cx="1500188" cy="1500187"/>
            <a:chOff x="4714876" y="1857364"/>
            <a:chExt cx="1500198" cy="1500198"/>
          </a:xfrm>
        </p:grpSpPr>
        <p:sp>
          <p:nvSpPr>
            <p:cNvPr id="16" name="Овал 15"/>
            <p:cNvSpPr/>
            <p:nvPr/>
          </p:nvSpPr>
          <p:spPr>
            <a:xfrm>
              <a:off x="4786314" y="1928802"/>
              <a:ext cx="1428760" cy="1428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93" name="Picture 5" descr="C:\Users\User\Desktop\ЦОР 2010Г\материал\predpisivaychie_004_big.gif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14876" y="1857364"/>
              <a:ext cx="1500198" cy="1500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Группа 22"/>
          <p:cNvGrpSpPr>
            <a:grpSpLocks/>
          </p:cNvGrpSpPr>
          <p:nvPr/>
        </p:nvGrpSpPr>
        <p:grpSpPr bwMode="auto">
          <a:xfrm>
            <a:off x="6000750" y="500063"/>
            <a:ext cx="1500188" cy="1500187"/>
            <a:chOff x="7000892" y="1857364"/>
            <a:chExt cx="1500198" cy="1500198"/>
          </a:xfrm>
        </p:grpSpPr>
        <p:sp>
          <p:nvSpPr>
            <p:cNvPr id="18" name="Овал 17"/>
            <p:cNvSpPr/>
            <p:nvPr/>
          </p:nvSpPr>
          <p:spPr>
            <a:xfrm>
              <a:off x="7072330" y="1928802"/>
              <a:ext cx="1428760" cy="1428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91" name="Picture 6" descr="C:\Users\User\Desktop\ЦОР 2010Г\материал\predpisivaychie_006_big.gif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000892" y="1857364"/>
              <a:ext cx="1500198" cy="1500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Группа 24"/>
          <p:cNvGrpSpPr>
            <a:grpSpLocks/>
          </p:cNvGrpSpPr>
          <p:nvPr/>
        </p:nvGrpSpPr>
        <p:grpSpPr bwMode="auto">
          <a:xfrm>
            <a:off x="3143250" y="3357563"/>
            <a:ext cx="1571625" cy="1571625"/>
            <a:chOff x="3643306" y="4214818"/>
            <a:chExt cx="1571636" cy="1571636"/>
          </a:xfrm>
        </p:grpSpPr>
        <p:sp>
          <p:nvSpPr>
            <p:cNvPr id="14" name="Овал 13"/>
            <p:cNvSpPr/>
            <p:nvPr/>
          </p:nvSpPr>
          <p:spPr>
            <a:xfrm>
              <a:off x="3714745" y="4286255"/>
              <a:ext cx="1428760" cy="142876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89" name="Picture 7" descr="C:\Users\User\Desktop\ЦОР 2010Г\материал\predpisivaychie_011_big.gif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643306" y="4214818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Группа 23"/>
          <p:cNvGrpSpPr>
            <a:grpSpLocks/>
          </p:cNvGrpSpPr>
          <p:nvPr/>
        </p:nvGrpSpPr>
        <p:grpSpPr bwMode="auto">
          <a:xfrm>
            <a:off x="857250" y="3357563"/>
            <a:ext cx="1571625" cy="1571625"/>
            <a:chOff x="1285852" y="4214818"/>
            <a:chExt cx="1571636" cy="1571636"/>
          </a:xfrm>
        </p:grpSpPr>
        <p:sp>
          <p:nvSpPr>
            <p:cNvPr id="11" name="Овал 10"/>
            <p:cNvSpPr/>
            <p:nvPr/>
          </p:nvSpPr>
          <p:spPr>
            <a:xfrm>
              <a:off x="1357291" y="4286255"/>
              <a:ext cx="1428760" cy="142876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87" name="Picture 8" descr="C:\Users\User\Desktop\ЦОР 2010Г\материал\predpisivaychie_012_big.gif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85852" y="4214818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" name="Группа 25"/>
          <p:cNvGrpSpPr>
            <a:grpSpLocks/>
          </p:cNvGrpSpPr>
          <p:nvPr/>
        </p:nvGrpSpPr>
        <p:grpSpPr bwMode="auto">
          <a:xfrm>
            <a:off x="5357813" y="3357563"/>
            <a:ext cx="1571625" cy="1571625"/>
            <a:chOff x="6000760" y="4214818"/>
            <a:chExt cx="1571636" cy="1571636"/>
          </a:xfrm>
        </p:grpSpPr>
        <p:sp>
          <p:nvSpPr>
            <p:cNvPr id="15" name="Овал 14"/>
            <p:cNvSpPr/>
            <p:nvPr/>
          </p:nvSpPr>
          <p:spPr>
            <a:xfrm>
              <a:off x="6072197" y="4286255"/>
              <a:ext cx="1428760" cy="142876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285" name="Picture 9" descr="C:\Users\User\Desktop\ЦОР 2010Г\материал\predpisivaychie_013_big.gif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000760" y="4214818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274" name="Прямоугольник 26"/>
          <p:cNvSpPr>
            <a:spLocks noChangeArrowheads="1"/>
          </p:cNvSpPr>
          <p:nvPr/>
        </p:nvSpPr>
        <p:spPr bwMode="auto">
          <a:xfrm>
            <a:off x="5214938" y="5214938"/>
            <a:ext cx="24749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Ограничение минимальной</a:t>
            </a:r>
          </a:p>
          <a:p>
            <a:pPr algn="ctr"/>
            <a:r>
              <a:rPr lang="ru-RU" sz="1400"/>
              <a:t> скорости</a:t>
            </a:r>
          </a:p>
        </p:txBody>
      </p:sp>
      <p:sp>
        <p:nvSpPr>
          <p:cNvPr id="11275" name="Прямоугольник 27"/>
          <p:cNvSpPr>
            <a:spLocks noChangeArrowheads="1"/>
          </p:cNvSpPr>
          <p:nvPr/>
        </p:nvSpPr>
        <p:spPr bwMode="auto">
          <a:xfrm>
            <a:off x="571500" y="5214938"/>
            <a:ext cx="19891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Пешеходная дорожка</a:t>
            </a:r>
          </a:p>
        </p:txBody>
      </p:sp>
      <p:sp>
        <p:nvSpPr>
          <p:cNvPr id="11276" name="Прямоугольник 28"/>
          <p:cNvSpPr>
            <a:spLocks noChangeArrowheads="1"/>
          </p:cNvSpPr>
          <p:nvPr/>
        </p:nvSpPr>
        <p:spPr bwMode="auto">
          <a:xfrm>
            <a:off x="2857500" y="5214938"/>
            <a:ext cx="21415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Велосипедная дорожка</a:t>
            </a:r>
          </a:p>
        </p:txBody>
      </p:sp>
      <p:sp>
        <p:nvSpPr>
          <p:cNvPr id="11277" name="Прямоугольник 29"/>
          <p:cNvSpPr>
            <a:spLocks noChangeArrowheads="1"/>
          </p:cNvSpPr>
          <p:nvPr/>
        </p:nvSpPr>
        <p:spPr bwMode="auto">
          <a:xfrm>
            <a:off x="214313" y="2214563"/>
            <a:ext cx="15890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Движение прямо</a:t>
            </a:r>
          </a:p>
        </p:txBody>
      </p:sp>
      <p:sp>
        <p:nvSpPr>
          <p:cNvPr id="11278" name="Прямоугольник 30"/>
          <p:cNvSpPr>
            <a:spLocks noChangeArrowheads="1"/>
          </p:cNvSpPr>
          <p:nvPr/>
        </p:nvSpPr>
        <p:spPr bwMode="auto">
          <a:xfrm>
            <a:off x="2143125" y="2214563"/>
            <a:ext cx="1762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Движение направо</a:t>
            </a:r>
          </a:p>
        </p:txBody>
      </p:sp>
      <p:sp>
        <p:nvSpPr>
          <p:cNvPr id="11279" name="Прямоугольник 31"/>
          <p:cNvSpPr>
            <a:spLocks noChangeArrowheads="1"/>
          </p:cNvSpPr>
          <p:nvPr/>
        </p:nvSpPr>
        <p:spPr bwMode="auto">
          <a:xfrm>
            <a:off x="4143375" y="2214563"/>
            <a:ext cx="1638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Движение прямо </a:t>
            </a:r>
          </a:p>
          <a:p>
            <a:pPr algn="ctr"/>
            <a:r>
              <a:rPr lang="ru-RU" sz="1400"/>
              <a:t>или направо</a:t>
            </a:r>
          </a:p>
        </p:txBody>
      </p:sp>
      <p:sp>
        <p:nvSpPr>
          <p:cNvPr id="11280" name="Прямоугольник 32"/>
          <p:cNvSpPr>
            <a:spLocks noChangeArrowheads="1"/>
          </p:cNvSpPr>
          <p:nvPr/>
        </p:nvSpPr>
        <p:spPr bwMode="auto">
          <a:xfrm>
            <a:off x="5857875" y="2214563"/>
            <a:ext cx="1762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Движение направо</a:t>
            </a:r>
          </a:p>
          <a:p>
            <a:pPr algn="ctr"/>
            <a:r>
              <a:rPr lang="ru-RU" sz="1400"/>
              <a:t> или налево</a:t>
            </a:r>
          </a:p>
        </p:txBody>
      </p:sp>
      <p:pic>
        <p:nvPicPr>
          <p:cNvPr id="11281" name="Picture 37" descr="C:\Users\User\Desktop\ЦОР 2010Г\1-1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2" name="Picture 38" descr="F:\ОФОРМИТЕЛЬСКАЯ\значки\ff962c65118d.png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3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пи2100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358188" y="8572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7" descr="C:\Users\User\Desktop\ЦОР 2010Г\1-1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2" descr="C:\Users\User\Desktop\ЦОР 2010Г\-3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15313" y="49291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er\Desktop\ЦОР 2010Г\555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2571750"/>
            <a:ext cx="76438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Прямоугольник 9"/>
          <p:cNvSpPr>
            <a:spLocks noChangeArrowheads="1"/>
          </p:cNvSpPr>
          <p:nvPr/>
        </p:nvSpPr>
        <p:spPr bwMode="auto">
          <a:xfrm>
            <a:off x="34925" y="6243638"/>
            <a:ext cx="7643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Book Antiqua" pitchFamily="18" charset="0"/>
              </a:rPr>
              <a:t>- вводят или отменяют определенные режимы движения. </a:t>
            </a:r>
            <a:br>
              <a:rPr lang="ru-RU" sz="1600">
                <a:latin typeface="Book Antiqua" pitchFamily="18" charset="0"/>
              </a:rPr>
            </a:br>
            <a:endParaRPr lang="ru-RU" sz="1600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2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User\Desktop\ЦОР 2010Г\материал\ukazateli_038_big.g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99FF"/>
              </a:clrFrom>
              <a:clrTo>
                <a:srgbClr val="0099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" y="1857375"/>
            <a:ext cx="1643063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C:\Users\User\Desktop\ЦОР 2010Г\материал\ukazateli_035_big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88" y="2500313"/>
            <a:ext cx="157162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C:\Users\User\Desktop\ЦОР 2010Г\материал\ukazateli_032_big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38" y="1857375"/>
            <a:ext cx="164306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Прямоугольник 6"/>
          <p:cNvSpPr>
            <a:spLocks noChangeArrowheads="1"/>
          </p:cNvSpPr>
          <p:nvPr/>
        </p:nvSpPr>
        <p:spPr bwMode="auto">
          <a:xfrm>
            <a:off x="2643188" y="4429125"/>
            <a:ext cx="2428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Место остановки автобуса</a:t>
            </a:r>
            <a:br>
              <a:rPr lang="ru-RU" sz="1400"/>
            </a:br>
            <a:endParaRPr lang="ru-RU" sz="1400"/>
          </a:p>
        </p:txBody>
      </p:sp>
      <p:sp>
        <p:nvSpPr>
          <p:cNvPr id="13318" name="Прямоугольник 10"/>
          <p:cNvSpPr>
            <a:spLocks noChangeArrowheads="1"/>
          </p:cNvSpPr>
          <p:nvPr/>
        </p:nvSpPr>
        <p:spPr bwMode="auto">
          <a:xfrm>
            <a:off x="5429250" y="4429125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Пешеходный переход</a:t>
            </a:r>
          </a:p>
        </p:txBody>
      </p:sp>
      <p:sp>
        <p:nvSpPr>
          <p:cNvPr id="13319" name="Прямоугольник 11"/>
          <p:cNvSpPr>
            <a:spLocks noChangeArrowheads="1"/>
          </p:cNvSpPr>
          <p:nvPr/>
        </p:nvSpPr>
        <p:spPr bwMode="auto">
          <a:xfrm>
            <a:off x="642938" y="4429125"/>
            <a:ext cx="11795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Жилая зона</a:t>
            </a:r>
          </a:p>
        </p:txBody>
      </p:sp>
      <p:pic>
        <p:nvPicPr>
          <p:cNvPr id="13320" name="Picture 38" descr="F:\ОФОРМИТЕЛЬСКАЯ\значки\ff962c65118d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37" descr="C:\Users\User\Desktop\ЦОР 2010Г\1-1.pn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Запи2116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11"/>
          <a:srcRect/>
          <a:stretch>
            <a:fillRect/>
          </a:stretch>
        </p:blipFill>
        <p:spPr bwMode="auto">
          <a:xfrm>
            <a:off x="8501063" y="785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2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пи2116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358188" y="7143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7" descr="C:\Users\User\Desktop\ЦОР 2010Г\1-1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 descr="C:\Users\User\Desktop\ЦОР 2010Г\-3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15313" y="49291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er\Desktop\ЦОР 2010Г\66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2428875"/>
            <a:ext cx="8143875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Прямоугольник 3"/>
          <p:cNvSpPr>
            <a:spLocks noChangeArrowheads="1"/>
          </p:cNvSpPr>
          <p:nvPr/>
        </p:nvSpPr>
        <p:spPr bwMode="auto">
          <a:xfrm>
            <a:off x="0" y="6072188"/>
            <a:ext cx="77152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Book Antiqua" pitchFamily="18" charset="0"/>
              </a:rPr>
              <a:t>- информируют о расположении населенных пунктов и других объектов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User\Desktop\ЦОР 2010Г\материал\informacionie_005_big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357563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Запи2131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358188" y="571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C:\Users\User\Desktop\ЦОР 2010Г\материал\informacionie_003_big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75" y="3357563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 descr="C:\Users\User\Desktop\ЦОР 2010Г\материал\informacionie_007_big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0688" y="3357563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6" descr="C:\Users\User\Desktop\ЦОР 2010Г\материал\informacionie_019_big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71688" y="357188"/>
            <a:ext cx="3871912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Прямоугольник 8"/>
          <p:cNvSpPr>
            <a:spLocks noChangeArrowheads="1"/>
          </p:cNvSpPr>
          <p:nvPr/>
        </p:nvSpPr>
        <p:spPr bwMode="auto">
          <a:xfrm>
            <a:off x="2714625" y="2500313"/>
            <a:ext cx="24479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/>
              <a:t>Указатель направлений</a:t>
            </a:r>
          </a:p>
        </p:txBody>
      </p:sp>
      <p:sp>
        <p:nvSpPr>
          <p:cNvPr id="15368" name="Прямоугольник 9"/>
          <p:cNvSpPr>
            <a:spLocks noChangeArrowheads="1"/>
          </p:cNvSpPr>
          <p:nvPr/>
        </p:nvSpPr>
        <p:spPr bwMode="auto">
          <a:xfrm>
            <a:off x="5357813" y="5286375"/>
            <a:ext cx="2225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/>
              <a:t>Подземный </a:t>
            </a:r>
          </a:p>
          <a:p>
            <a:pPr algn="ctr"/>
            <a:r>
              <a:rPr lang="ru-RU" sz="1600"/>
              <a:t>пешеходный переход</a:t>
            </a:r>
          </a:p>
        </p:txBody>
      </p:sp>
      <p:sp>
        <p:nvSpPr>
          <p:cNvPr id="15369" name="Прямоугольник 10"/>
          <p:cNvSpPr>
            <a:spLocks noChangeArrowheads="1"/>
          </p:cNvSpPr>
          <p:nvPr/>
        </p:nvSpPr>
        <p:spPr bwMode="auto">
          <a:xfrm>
            <a:off x="2786063" y="5286375"/>
            <a:ext cx="22177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/>
              <a:t>Место для разворота</a:t>
            </a:r>
          </a:p>
        </p:txBody>
      </p:sp>
      <p:sp>
        <p:nvSpPr>
          <p:cNvPr id="15370" name="Прямоугольник 11"/>
          <p:cNvSpPr>
            <a:spLocks noChangeArrowheads="1"/>
          </p:cNvSpPr>
          <p:nvPr/>
        </p:nvSpPr>
        <p:spPr bwMode="auto">
          <a:xfrm>
            <a:off x="571500" y="5214938"/>
            <a:ext cx="15763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/>
              <a:t>Место стоянки</a:t>
            </a:r>
          </a:p>
        </p:txBody>
      </p:sp>
      <p:pic>
        <p:nvPicPr>
          <p:cNvPr id="15371" name="Picture 38" descr="F:\ОФОРМИТЕЛЬСКАЯ\значки\ff962c65118d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Picture 37" descr="C:\Users\User\Desktop\ЦОР 2010Г\1-1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9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пи2131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429625" y="7143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C:\Users\User\Desktop\ЦОР 2010Г\-3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13" y="49291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7" descr="C:\Users\User\Desktop\ЦОР 2010Г\1-1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1" descr="C:\Users\User\Desktop\ЦОР 2010Г\11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214438" y="2214563"/>
            <a:ext cx="55721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Прямоугольник 6"/>
          <p:cNvSpPr>
            <a:spLocks noChangeArrowheads="1"/>
          </p:cNvSpPr>
          <p:nvPr/>
        </p:nvSpPr>
        <p:spPr bwMode="auto">
          <a:xfrm>
            <a:off x="0" y="6000750"/>
            <a:ext cx="7715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>
                <a:latin typeface="Book Antiqua" pitchFamily="18" charset="0"/>
              </a:rPr>
              <a:t>-</a:t>
            </a:r>
            <a:r>
              <a:rPr lang="ru-RU" sz="1600">
                <a:latin typeface="Book Antiqua" pitchFamily="18" charset="0"/>
              </a:rPr>
              <a:t>информируют о расположении соответствующих объектов.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63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Запи2131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429625" y="642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3" descr="F:\КАРТИНКИ\дорожные знаки\Graphic0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500063"/>
            <a:ext cx="1227137" cy="173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F:\КАРТИНКИ\дорожные знаки\Graphic0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50" y="500063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C:\Users\User\Desktop\ЦОР 2010Г\материал\Graphic017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8" y="500063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C:\Users\User\Desktop\ЦОР 2010Г\материал\Graphic002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3125" y="500063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Прямоугольник 7"/>
          <p:cNvSpPr>
            <a:spLocks noChangeArrowheads="1"/>
          </p:cNvSpPr>
          <p:nvPr/>
        </p:nvSpPr>
        <p:spPr bwMode="auto">
          <a:xfrm>
            <a:off x="0" y="2428875"/>
            <a:ext cx="2000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Пункт первой </a:t>
            </a:r>
            <a:endParaRPr lang="en-US" sz="1400"/>
          </a:p>
          <a:p>
            <a:pPr algn="ctr"/>
            <a:r>
              <a:rPr lang="ru-RU" sz="1400"/>
              <a:t>медицинской помощи</a:t>
            </a:r>
          </a:p>
        </p:txBody>
      </p:sp>
      <p:sp>
        <p:nvSpPr>
          <p:cNvPr id="17416" name="Прямоугольник 8"/>
          <p:cNvSpPr>
            <a:spLocks noChangeArrowheads="1"/>
          </p:cNvSpPr>
          <p:nvPr/>
        </p:nvSpPr>
        <p:spPr bwMode="auto">
          <a:xfrm>
            <a:off x="2357438" y="2428875"/>
            <a:ext cx="1008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Больница</a:t>
            </a:r>
          </a:p>
        </p:txBody>
      </p:sp>
      <p:sp>
        <p:nvSpPr>
          <p:cNvPr id="17417" name="Прямоугольник 9"/>
          <p:cNvSpPr>
            <a:spLocks noChangeArrowheads="1"/>
          </p:cNvSpPr>
          <p:nvPr/>
        </p:nvSpPr>
        <p:spPr bwMode="auto">
          <a:xfrm>
            <a:off x="4000500" y="2428875"/>
            <a:ext cx="13922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Пункт питания</a:t>
            </a:r>
          </a:p>
        </p:txBody>
      </p:sp>
      <p:sp>
        <p:nvSpPr>
          <p:cNvPr id="17418" name="Прямоугольник 10"/>
          <p:cNvSpPr>
            <a:spLocks noChangeArrowheads="1"/>
          </p:cNvSpPr>
          <p:nvPr/>
        </p:nvSpPr>
        <p:spPr bwMode="auto">
          <a:xfrm>
            <a:off x="5786438" y="2428875"/>
            <a:ext cx="16811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Автозаправочная </a:t>
            </a:r>
            <a:endParaRPr lang="en-US" sz="1400"/>
          </a:p>
          <a:p>
            <a:pPr algn="ctr"/>
            <a:r>
              <a:rPr lang="ru-RU" sz="1400"/>
              <a:t>станция</a:t>
            </a:r>
          </a:p>
        </p:txBody>
      </p:sp>
      <p:pic>
        <p:nvPicPr>
          <p:cNvPr id="2" name="Picture 7" descr="C:\Users\User\Desktop\ЦОР 2010Г\материал\Graphic0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8" y="3643313"/>
            <a:ext cx="121443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8" descr="C:\Users\User\Desktop\ЦОР 2010Г\материал\Graphic014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14563" y="3643313"/>
            <a:ext cx="121443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9" descr="C:\Users\User\Desktop\ЦОР 2010Г\материал\Graphic016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071938" y="3643313"/>
            <a:ext cx="121443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10" descr="C:\Users\User\Desktop\ЦОР 2010Г\материал\Graphic004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929313" y="3643313"/>
            <a:ext cx="121443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3" name="Прямоугольник 15"/>
          <p:cNvSpPr>
            <a:spLocks noChangeArrowheads="1"/>
          </p:cNvSpPr>
          <p:nvPr/>
        </p:nvSpPr>
        <p:spPr bwMode="auto">
          <a:xfrm>
            <a:off x="5286375" y="5643563"/>
            <a:ext cx="2643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/>
              <a:t>Техническое</a:t>
            </a:r>
            <a:endParaRPr lang="en-US" sz="1400"/>
          </a:p>
          <a:p>
            <a:pPr algn="ctr"/>
            <a:r>
              <a:rPr lang="ru-RU" sz="1400"/>
              <a:t> обслуживание</a:t>
            </a:r>
            <a:endParaRPr lang="en-US" sz="1400"/>
          </a:p>
          <a:p>
            <a:pPr algn="ctr"/>
            <a:r>
              <a:rPr lang="ru-RU" sz="1400"/>
              <a:t> автомобилей</a:t>
            </a:r>
          </a:p>
        </p:txBody>
      </p:sp>
      <p:sp>
        <p:nvSpPr>
          <p:cNvPr id="17424" name="Прямоугольник 16"/>
          <p:cNvSpPr>
            <a:spLocks noChangeArrowheads="1"/>
          </p:cNvSpPr>
          <p:nvPr/>
        </p:nvSpPr>
        <p:spPr bwMode="auto">
          <a:xfrm>
            <a:off x="571500" y="5715000"/>
            <a:ext cx="9271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Телефон</a:t>
            </a:r>
          </a:p>
        </p:txBody>
      </p:sp>
      <p:sp>
        <p:nvSpPr>
          <p:cNvPr id="17425" name="Прямоугольник 17"/>
          <p:cNvSpPr>
            <a:spLocks noChangeArrowheads="1"/>
          </p:cNvSpPr>
          <p:nvPr/>
        </p:nvSpPr>
        <p:spPr bwMode="auto">
          <a:xfrm>
            <a:off x="4000500" y="5715000"/>
            <a:ext cx="1346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Место отдыха</a:t>
            </a:r>
          </a:p>
        </p:txBody>
      </p:sp>
      <p:sp>
        <p:nvSpPr>
          <p:cNvPr id="17426" name="Прямоугольник 18"/>
          <p:cNvSpPr>
            <a:spLocks noChangeArrowheads="1"/>
          </p:cNvSpPr>
          <p:nvPr/>
        </p:nvSpPr>
        <p:spPr bwMode="auto">
          <a:xfrm>
            <a:off x="2357438" y="5715000"/>
            <a:ext cx="10445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/>
              <a:t>Гостиница</a:t>
            </a:r>
          </a:p>
        </p:txBody>
      </p:sp>
      <p:pic>
        <p:nvPicPr>
          <p:cNvPr id="17427" name="Picture 38" descr="F:\ОФОРМИТЕЛЬСКАЯ\значки\ff962c65118d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8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9" name="Picture 37" descr="C:\Users\User\Desktop\ЦОР 2010Г\1-1.png">
            <a:hlinkClick r:id="rId15" action="ppaction://hlinksldjump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215313" y="4286250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5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пи2147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358188" y="7143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C:\Users\User\Desktop\ЦОР 2010Г\77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2643188"/>
            <a:ext cx="7500937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38" descr="F:\ОФОРМИТЕЛЬСКАЯ\значки\ff962c65118d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43875" y="5643563"/>
            <a:ext cx="785813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83538" y="142875"/>
            <a:ext cx="116046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37" descr="C:\Users\User\Desktop\ЦОР 2010Г\1-1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43875" y="4286250"/>
            <a:ext cx="642938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C:\Users\User\Desktop\ЦОР 2010Г\игрнотшл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00" y="571500"/>
            <a:ext cx="1000125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 descr="C:\Users\User\Desktop\ЦОР 2010Г\444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785813"/>
            <a:ext cx="1571625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C:\Users\User\Desktop\ЦОР 2010Г\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75" y="1071563"/>
            <a:ext cx="1547813" cy="225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C:\Users\User\Desktop\ЦОР 2010Г\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2655323">
            <a:off x="644525" y="3925888"/>
            <a:ext cx="979488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4" descr="C:\Users\User\Desktop\ЦОР 2010Г\444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00813" y="4214813"/>
            <a:ext cx="879475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 descr="C:\Users\User\Desktop\ЦОР 2010Г\ячвсампр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001000" y="1714500"/>
            <a:ext cx="990600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 descr="C:\Users\User\Desktop\ЦОР 2010Г\яыцчвсампир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001000" y="2786063"/>
            <a:ext cx="1000125" cy="108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37" descr="C:\Users\User\Desktop\ЦОР 2010Г\1-1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215313" y="6072188"/>
            <a:ext cx="5715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5" descr="F:\!CKAЧKA!\9b0a7a3fa41e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785938" y="1571625"/>
            <a:ext cx="4643437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6" descr="F:\!CKAЧKA!\36ab5721714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285875"/>
            <a:ext cx="5084763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8" descr="C:\Users\User\Desktop\ЦОР 2010Г\ротшпладм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38" y="-214313"/>
            <a:ext cx="7699375" cy="257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7" descr="C:\Users\User\Desktop\ЦОР 2010Г\1-1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13" y="6072188"/>
            <a:ext cx="5715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:\Users\User\Desktop\ЦОР 2010Г\материал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1225" y="2054225"/>
            <a:ext cx="1260475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507" name="Группа 20"/>
          <p:cNvGrpSpPr>
            <a:grpSpLocks/>
          </p:cNvGrpSpPr>
          <p:nvPr/>
        </p:nvGrpSpPr>
        <p:grpSpPr bwMode="auto">
          <a:xfrm>
            <a:off x="3214688" y="1928813"/>
            <a:ext cx="1714500" cy="1531937"/>
            <a:chOff x="3143240" y="2357430"/>
            <a:chExt cx="1714512" cy="1531630"/>
          </a:xfrm>
        </p:grpSpPr>
        <p:sp>
          <p:nvSpPr>
            <p:cNvPr id="20" name="Равнобедренный треугольник 19"/>
            <p:cNvSpPr/>
            <p:nvPr/>
          </p:nvSpPr>
          <p:spPr>
            <a:xfrm>
              <a:off x="3286116" y="2500276"/>
              <a:ext cx="1500197" cy="1285617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1525" name="Picture 4" descr="C:\Users\User\Desktop\ЦОР 2010Г\материал\prioriteta_006_big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800000">
              <a:off x="3143240" y="2357430"/>
              <a:ext cx="1714512" cy="1531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508" name="Группа 18"/>
          <p:cNvGrpSpPr>
            <a:grpSpLocks/>
          </p:cNvGrpSpPr>
          <p:nvPr/>
        </p:nvGrpSpPr>
        <p:grpSpPr bwMode="auto">
          <a:xfrm>
            <a:off x="5572125" y="2071688"/>
            <a:ext cx="1714500" cy="1714500"/>
            <a:chOff x="5643570" y="2357430"/>
            <a:chExt cx="1714492" cy="1714492"/>
          </a:xfrm>
        </p:grpSpPr>
        <p:sp>
          <p:nvSpPr>
            <p:cNvPr id="18" name="Овал 17"/>
            <p:cNvSpPr/>
            <p:nvPr/>
          </p:nvSpPr>
          <p:spPr>
            <a:xfrm>
              <a:off x="5786444" y="2571741"/>
              <a:ext cx="1428743" cy="1357307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1523" name="Picture 5" descr="C:\Users\User\Desktop\ЦОР 2010Г\материал\zapreshaychie_002_big.gif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643570" y="2357430"/>
              <a:ext cx="1714492" cy="17144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1509" name="Picture 6" descr="C:\Users\User\Desktop\ЦОР 2010Г\материал\003.p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813" y="4429125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7" descr="C:\Users\User\Desktop\ЦОР 2010Г\материал\00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63" y="4572000"/>
            <a:ext cx="1547812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8" descr="C:\Users\User\Desktop\ЦОР 2010Г\материал\005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5000" y="4714875"/>
            <a:ext cx="150018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9" descr="C:\Users\User\Desktop\ЦОР 2010Г\материал\006.pn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43875" y="1214438"/>
            <a:ext cx="785813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10" descr="C:\Users\User\Desktop\ЦОР 2010Г\материал\007.pn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29563" y="3429000"/>
            <a:ext cx="1096962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11" descr="C:\Users\User\Desktop\ЦОР 2010Г\материал\008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929563" y="2214563"/>
            <a:ext cx="958850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2" descr="C:\Users\User\Desktop\ЦОР 2010Г\материал\009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848600" y="214313"/>
            <a:ext cx="12954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3" name="Picture 13" descr="C:\Users\User\Desktop\ЦОР 2010Г\материал\010.pn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29563" y="4643438"/>
            <a:ext cx="993775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0" y="500063"/>
            <a:ext cx="7715250" cy="9286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b="1" i="1" dirty="0">
                <a:solidFill>
                  <a:schemeClr val="tx1"/>
                </a:solidFill>
              </a:rPr>
              <a:t>Просмотри внимательно!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Расставь картинки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ru-RU" sz="1400" dirty="0">
                <a:solidFill>
                  <a:schemeClr val="tx1"/>
                </a:solidFill>
              </a:rPr>
              <a:t>находящиеся в правой стороне в соответствующие знаки дорожного движения. </a:t>
            </a:r>
          </a:p>
        </p:txBody>
      </p:sp>
      <p:sp>
        <p:nvSpPr>
          <p:cNvPr id="20495" name="Прямоугольник 9"/>
          <p:cNvSpPr>
            <a:spLocks noChangeArrowheads="1"/>
          </p:cNvSpPr>
          <p:nvPr/>
        </p:nvSpPr>
        <p:spPr bwMode="auto">
          <a:xfrm>
            <a:off x="1928813" y="142875"/>
            <a:ext cx="4286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Book Antiqua" pitchFamily="18" charset="0"/>
              </a:rPr>
              <a:t>«СОСТАВЬ ДОРОЖНЫЙ ЗНАК»</a:t>
            </a:r>
          </a:p>
        </p:txBody>
      </p:sp>
      <p:pic>
        <p:nvPicPr>
          <p:cNvPr id="21519" name="Picture 37" descr="C:\Users\User\Desktop\ЦОР 2010Г\1-1.png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215313" y="6072188"/>
            <a:ext cx="5715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714375" y="0"/>
            <a:ext cx="6786563" cy="121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Давайте проверим, а правильно ли вы расположили картинки</a:t>
            </a:r>
          </a:p>
        </p:txBody>
      </p:sp>
      <p:pic>
        <p:nvPicPr>
          <p:cNvPr id="21521" name="Picture 2" descr="C:\Users\User\Desktop\ЦОР 2010Г\-3.png">
            <a:hlinkClick r:id="rId15" action="ppaction://hlinksldjump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215313" y="55006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43743E-6 L -0.75209 0.6527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" y="3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67569E-6 L -0.76424 0.164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" y="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17372E-6 L -0.20695 0.38307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4811E-7 L -0.4743 0.2310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1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99422E-6 L -0.47674 -0.3085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0495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7" descr="C:\Users\User\Desktop\ЦОР 2010Г\1-1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 flipH="1" flipV="1">
            <a:off x="7929563" y="6143625"/>
            <a:ext cx="571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33"/>
          <p:cNvGrpSpPr>
            <a:grpSpLocks/>
          </p:cNvGrpSpPr>
          <p:nvPr/>
        </p:nvGrpSpPr>
        <p:grpSpPr bwMode="auto">
          <a:xfrm>
            <a:off x="142875" y="2357438"/>
            <a:ext cx="2643188" cy="1928812"/>
            <a:chOff x="142844" y="2357430"/>
            <a:chExt cx="2643206" cy="1928826"/>
          </a:xfrm>
        </p:grpSpPr>
        <p:pic>
          <p:nvPicPr>
            <p:cNvPr id="22572" name="Picture 15" descr="C:\Users\User\Desktop\ЦОР 2010Г\материал\3-4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42844" y="2357430"/>
              <a:ext cx="2643206" cy="1928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73" name="Picture 12" descr="C:\Users\User\Desktop\ЦОР 2010Г\4444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57422" y="3071810"/>
              <a:ext cx="214314" cy="311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Группа 38"/>
          <p:cNvGrpSpPr>
            <a:grpSpLocks/>
          </p:cNvGrpSpPr>
          <p:nvPr/>
        </p:nvGrpSpPr>
        <p:grpSpPr bwMode="auto">
          <a:xfrm>
            <a:off x="142875" y="142875"/>
            <a:ext cx="2643188" cy="1928813"/>
            <a:chOff x="142844" y="142852"/>
            <a:chExt cx="2643206" cy="1928826"/>
          </a:xfrm>
        </p:grpSpPr>
        <p:pic>
          <p:nvPicPr>
            <p:cNvPr id="22570" name="Picture 13" descr="C:\Users\User\Desktop\ЦОР 2010Г\материал\3-6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42844" y="142852"/>
              <a:ext cx="2643206" cy="1928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71" name="Picture 12" descr="C:\Users\User\Desktop\ЦОР 2010Г\4444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57158" y="714356"/>
              <a:ext cx="214314" cy="311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Группа 37"/>
          <p:cNvGrpSpPr>
            <a:grpSpLocks/>
          </p:cNvGrpSpPr>
          <p:nvPr/>
        </p:nvGrpSpPr>
        <p:grpSpPr bwMode="auto">
          <a:xfrm>
            <a:off x="3286125" y="142875"/>
            <a:ext cx="2643188" cy="1928813"/>
            <a:chOff x="3000364" y="142852"/>
            <a:chExt cx="2643206" cy="1928826"/>
          </a:xfrm>
        </p:grpSpPr>
        <p:pic>
          <p:nvPicPr>
            <p:cNvPr id="22568" name="Picture 14" descr="C:\Users\User\Desktop\ЦОР 2010Г\материал\3-3.pn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000364" y="142852"/>
              <a:ext cx="2643206" cy="1928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69" name="Picture 12" descr="C:\Users\User\Desktop\ЦОР 2010Г\4444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286248" y="785794"/>
              <a:ext cx="214314" cy="311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Группа 32"/>
          <p:cNvGrpSpPr>
            <a:grpSpLocks/>
          </p:cNvGrpSpPr>
          <p:nvPr/>
        </p:nvGrpSpPr>
        <p:grpSpPr bwMode="auto">
          <a:xfrm>
            <a:off x="3286125" y="2357438"/>
            <a:ext cx="2643188" cy="1928812"/>
            <a:chOff x="214283" y="4572008"/>
            <a:chExt cx="2643205" cy="1928826"/>
          </a:xfrm>
        </p:grpSpPr>
        <p:pic>
          <p:nvPicPr>
            <p:cNvPr id="22566" name="Picture 20" descr="C:\Users\User\Desktop\ЦОР 2010Г\материал\30.pn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14283" y="4572008"/>
              <a:ext cx="2643205" cy="1928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67" name="Picture 12" descr="C:\Users\User\Desktop\ЦОР 2010Г\4444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785918" y="4929198"/>
              <a:ext cx="214314" cy="311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Группа 34"/>
          <p:cNvGrpSpPr>
            <a:grpSpLocks/>
          </p:cNvGrpSpPr>
          <p:nvPr/>
        </p:nvGrpSpPr>
        <p:grpSpPr bwMode="auto">
          <a:xfrm>
            <a:off x="142875" y="4500563"/>
            <a:ext cx="2611438" cy="1928812"/>
            <a:chOff x="3000364" y="2357430"/>
            <a:chExt cx="2611438" cy="1928826"/>
          </a:xfrm>
        </p:grpSpPr>
        <p:pic>
          <p:nvPicPr>
            <p:cNvPr id="22564" name="Picture 17" descr="C:\Users\User\Desktop\ЦОР 2010Г\материал\3-7.png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000364" y="2357430"/>
              <a:ext cx="2611438" cy="1928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65" name="Picture 12" descr="C:\Users\User\Desktop\ЦОР 2010Г\4444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86380" y="3000372"/>
              <a:ext cx="214314" cy="311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Группа 36"/>
          <p:cNvGrpSpPr>
            <a:grpSpLocks/>
          </p:cNvGrpSpPr>
          <p:nvPr/>
        </p:nvGrpSpPr>
        <p:grpSpPr bwMode="auto">
          <a:xfrm>
            <a:off x="6357938" y="142875"/>
            <a:ext cx="2571750" cy="1928813"/>
            <a:chOff x="5786446" y="142852"/>
            <a:chExt cx="2571768" cy="1928826"/>
          </a:xfrm>
        </p:grpSpPr>
        <p:pic>
          <p:nvPicPr>
            <p:cNvPr id="22562" name="Picture 18" descr="C:\Users\User\Desktop\ЦОР 2010Г\материал\1.png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5786446" y="142852"/>
              <a:ext cx="2571768" cy="1928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63" name="Picture 12" descr="C:\Users\User\Desktop\ЦОР 2010Г\4444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500826" y="500042"/>
              <a:ext cx="214314" cy="311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" name="Группа 31"/>
          <p:cNvGrpSpPr>
            <a:grpSpLocks/>
          </p:cNvGrpSpPr>
          <p:nvPr/>
        </p:nvGrpSpPr>
        <p:grpSpPr bwMode="auto">
          <a:xfrm>
            <a:off x="3214688" y="4500563"/>
            <a:ext cx="2643187" cy="1928812"/>
            <a:chOff x="3000364" y="4572008"/>
            <a:chExt cx="2643206" cy="1928826"/>
          </a:xfrm>
        </p:grpSpPr>
        <p:pic>
          <p:nvPicPr>
            <p:cNvPr id="22560" name="Picture 16" descr="C:\Users\User\Desktop\ЦОР 2010Г\материал\3-2.png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3000364" y="4572008"/>
              <a:ext cx="2643206" cy="1928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61" name="Picture 12" descr="C:\Users\User\Desktop\ЦОР 2010Г\4444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214810" y="5000636"/>
              <a:ext cx="214314" cy="311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2538" name="Picture 5" descr="C:\Users\User\Desktop\ЦОР 2010Г\материал\ukazateli_032_big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143625" y="2357438"/>
            <a:ext cx="769938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6" descr="C:\Users\User\Desktop\ЦОР 2010Г\материал\Graphic002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215313" y="2357438"/>
            <a:ext cx="714375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Группа 25"/>
          <p:cNvGrpSpPr>
            <a:grpSpLocks/>
          </p:cNvGrpSpPr>
          <p:nvPr/>
        </p:nvGrpSpPr>
        <p:grpSpPr bwMode="auto">
          <a:xfrm>
            <a:off x="8143875" y="5143500"/>
            <a:ext cx="773113" cy="727075"/>
            <a:chOff x="5857884" y="3857628"/>
            <a:chExt cx="1500198" cy="1500198"/>
          </a:xfrm>
        </p:grpSpPr>
        <p:pic>
          <p:nvPicPr>
            <p:cNvPr id="22558" name="Picture 8" descr="C:\Users\User\Desktop\ЦОР 2010Г\материал\005.png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5857884" y="3857628"/>
              <a:ext cx="1500198" cy="1500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59" name="Picture 11" descr="C:\Users\User\Desktop\ЦОР 2010Г\материал\008.png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6143636" y="4000504"/>
              <a:ext cx="958915" cy="1205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2541" name="Picture 5" descr="C:\Users\User\Desktop\ЦОР 2010Г\материал\Graphic017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215313" y="3643313"/>
            <a:ext cx="714375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Группа 24"/>
          <p:cNvGrpSpPr>
            <a:grpSpLocks/>
          </p:cNvGrpSpPr>
          <p:nvPr/>
        </p:nvGrpSpPr>
        <p:grpSpPr bwMode="auto">
          <a:xfrm>
            <a:off x="6215063" y="4000500"/>
            <a:ext cx="785812" cy="785813"/>
            <a:chOff x="3643306" y="4214818"/>
            <a:chExt cx="1571636" cy="1571636"/>
          </a:xfrm>
        </p:grpSpPr>
        <p:sp>
          <p:nvSpPr>
            <p:cNvPr id="47" name="Овал 46"/>
            <p:cNvSpPr/>
            <p:nvPr/>
          </p:nvSpPr>
          <p:spPr>
            <a:xfrm>
              <a:off x="3716331" y="4284668"/>
              <a:ext cx="1428761" cy="1428759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2557" name="Picture 7" descr="C:\Users\User\Desktop\ЦОР 2010Г\материал\predpisivaychie_011_big.gif"/>
            <p:cNvPicPr>
              <a:picLocks noChangeAspect="1" noChangeArrowheads="1"/>
            </p:cNvPicPr>
            <p:nvPr/>
          </p:nvPicPr>
          <p:blipFill>
            <a:blip r:embed="rId1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643306" y="4214818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Группа 21"/>
          <p:cNvGrpSpPr>
            <a:grpSpLocks/>
          </p:cNvGrpSpPr>
          <p:nvPr/>
        </p:nvGrpSpPr>
        <p:grpSpPr bwMode="auto">
          <a:xfrm>
            <a:off x="7072313" y="2643188"/>
            <a:ext cx="928687" cy="819150"/>
            <a:chOff x="3214678" y="4071942"/>
            <a:chExt cx="2857500" cy="2533650"/>
          </a:xfrm>
        </p:grpSpPr>
        <p:sp>
          <p:nvSpPr>
            <p:cNvPr id="50" name="Равнобедренный треугольник 49"/>
            <p:cNvSpPr/>
            <p:nvPr/>
          </p:nvSpPr>
          <p:spPr>
            <a:xfrm>
              <a:off x="3429601" y="4145593"/>
              <a:ext cx="2427654" cy="2283233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2555" name="Picture 16" descr="C:\Users\User\Desktop\ЦОР 2010Г\материал\preduprejdaychie_031_big.gif"/>
            <p:cNvPicPr>
              <a:picLocks noChangeAspect="1" noChangeArrowheads="1"/>
            </p:cNvPicPr>
            <p:nvPr/>
          </p:nvPicPr>
          <p:blipFill>
            <a:blip r:embed="rId1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14678" y="4071942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Группа 15"/>
          <p:cNvGrpSpPr>
            <a:grpSpLocks/>
          </p:cNvGrpSpPr>
          <p:nvPr/>
        </p:nvGrpSpPr>
        <p:grpSpPr bwMode="auto">
          <a:xfrm>
            <a:off x="6072188" y="5000625"/>
            <a:ext cx="1000125" cy="857250"/>
            <a:chOff x="4572000" y="3571876"/>
            <a:chExt cx="2857500" cy="2533650"/>
          </a:xfrm>
        </p:grpSpPr>
        <p:sp>
          <p:nvSpPr>
            <p:cNvPr id="53" name="Равнобедренный треугольник 52"/>
            <p:cNvSpPr/>
            <p:nvPr/>
          </p:nvSpPr>
          <p:spPr>
            <a:xfrm>
              <a:off x="4785177" y="3642257"/>
              <a:ext cx="2431143" cy="2284975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2553" name="Picture 11" descr="C:\Users\User\Desktop\ЦОР 2010Г\материал\preduprejdaychie_030_big.gif"/>
            <p:cNvPicPr>
              <a:picLocks noChangeAspect="1" noChangeArrowheads="1"/>
            </p:cNvPicPr>
            <p:nvPr/>
          </p:nvPicPr>
          <p:blipFill>
            <a:blip r:embed="rId1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72000" y="3571876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2545" name="Picture 5" descr="C:\Users\User\Desktop\ЦОР 2010Г\материал\informacionie_007_big.gif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215188" y="400050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Группа 23"/>
          <p:cNvGrpSpPr>
            <a:grpSpLocks/>
          </p:cNvGrpSpPr>
          <p:nvPr/>
        </p:nvGrpSpPr>
        <p:grpSpPr bwMode="auto">
          <a:xfrm>
            <a:off x="7143750" y="5000625"/>
            <a:ext cx="857250" cy="785813"/>
            <a:chOff x="428596" y="3857628"/>
            <a:chExt cx="1571636" cy="1571636"/>
          </a:xfrm>
        </p:grpSpPr>
        <p:pic>
          <p:nvPicPr>
            <p:cNvPr id="22550" name="Picture 6" descr="C:\Users\User\Desktop\ЦОР 2010Г\материал\003.png"/>
            <p:cNvPicPr>
              <a:picLocks noChangeAspect="1" noChangeArrowheads="1"/>
            </p:cNvPicPr>
            <p:nvPr/>
          </p:nvPicPr>
          <p:blipFill>
            <a:blip r:embed="rId2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8596" y="3857628"/>
              <a:ext cx="157163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51" name="Picture 12" descr="C:\Users\User\Desktop\ЦОР 2010Г\материал\009.png"/>
            <p:cNvPicPr>
              <a:picLocks noChangeAspect="1" noChangeArrowheads="1"/>
            </p:cNvPicPr>
            <p:nvPr/>
          </p:nvPicPr>
          <p:blipFill>
            <a:blip r:embed="rId22"/>
            <a:srcRect/>
            <a:stretch>
              <a:fillRect/>
            </a:stretch>
          </p:blipFill>
          <p:spPr bwMode="auto">
            <a:xfrm>
              <a:off x="571472" y="4143380"/>
              <a:ext cx="1295429" cy="1072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4" name="Прямоугольник 43"/>
          <p:cNvSpPr/>
          <p:nvPr/>
        </p:nvSpPr>
        <p:spPr>
          <a:xfrm>
            <a:off x="1285875" y="0"/>
            <a:ext cx="6072188" cy="3714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Посмотри внимательно на картинки и</a:t>
            </a:r>
          </a:p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поставь  подходящий знак дорожного движения.</a:t>
            </a:r>
          </a:p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Будь внимателен!</a:t>
            </a:r>
            <a:r>
              <a:rPr lang="ru-RU" dirty="0">
                <a:solidFill>
                  <a:schemeClr val="tx1"/>
                </a:solidFill>
              </a:rPr>
              <a:t>   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6143625" y="2357438"/>
            <a:ext cx="2714625" cy="3714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Расставили?  А давайте-ка</a:t>
            </a:r>
          </a:p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посмотрим, а правильно ли вы расставили дорожные знаки!!!   </a:t>
            </a:r>
          </a:p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2549" name="Picture 2" descr="C:\Users\User\Desktop\ЦОР 2010Г\-3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8572500" y="6143625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97" presetID="64" presetClass="path" presetSubtype="0" accel="50000" decel="5000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0 3.54384E-6 L -0.6658 -0.50798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" y="-2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0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00093E-6 L -0.52725 -0.70159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" y="-3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0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21 0.00208 L 0.03021 -0.33102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0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76984E-6 L -0.64774 -0.21397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" y="-1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0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08189E-8 L -0.41076 -0.01874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74000"/>
                            </p:stCondLst>
                            <p:childTnLst>
                              <p:par>
                                <p:cTn id="1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42586E-6 L -0.87066 0.28799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76000"/>
                            </p:stCondLst>
                            <p:childTnLst>
                              <p:par>
                                <p:cTn id="1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1064 L -0.23369 0.0851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allAtOnce"/>
      <p:bldP spid="45" grpId="0"/>
      <p:bldP spid="4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7643813" cy="131445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000FF"/>
                </a:solidFill>
                <a:latin typeface="Comic Sans MS" pitchFamily="66" charset="0"/>
                <a:ea typeface="+mj-ea"/>
                <a:cs typeface="+mj-cs"/>
              </a:rPr>
              <a:t>Что за знак спрятался в стихах…</a:t>
            </a:r>
          </a:p>
        </p:txBody>
      </p:sp>
      <p:sp>
        <p:nvSpPr>
          <p:cNvPr id="23555" name="Прямоугольник 2"/>
          <p:cNvSpPr>
            <a:spLocks noChangeArrowheads="1"/>
          </p:cNvSpPr>
          <p:nvPr/>
        </p:nvSpPr>
        <p:spPr bwMode="auto">
          <a:xfrm>
            <a:off x="214313" y="1500188"/>
            <a:ext cx="3071812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solidFill>
                  <a:srgbClr val="002060"/>
                </a:solidFill>
              </a:rPr>
              <a:t>Ты, шофер, не торопись,</a:t>
            </a:r>
            <a:br>
              <a:rPr lang="ru-RU" sz="1400" b="1">
                <a:solidFill>
                  <a:srgbClr val="002060"/>
                </a:solidFill>
              </a:rPr>
            </a:br>
            <a:r>
              <a:rPr lang="ru-RU" sz="1400" b="1">
                <a:solidFill>
                  <a:srgbClr val="002060"/>
                </a:solidFill>
              </a:rPr>
              <a:t>Видишь знак, остановись!</a:t>
            </a:r>
            <a:br>
              <a:rPr lang="ru-RU" sz="1400" b="1">
                <a:solidFill>
                  <a:srgbClr val="002060"/>
                </a:solidFill>
              </a:rPr>
            </a:br>
            <a:r>
              <a:rPr lang="ru-RU" sz="1400" b="1">
                <a:solidFill>
                  <a:srgbClr val="002060"/>
                </a:solidFill>
              </a:rPr>
              <a:t>Прежде чем продолжить путь,</a:t>
            </a:r>
            <a:br>
              <a:rPr lang="ru-RU" sz="1400" b="1">
                <a:solidFill>
                  <a:srgbClr val="002060"/>
                </a:solidFill>
              </a:rPr>
            </a:br>
            <a:r>
              <a:rPr lang="ru-RU" sz="1400" b="1">
                <a:solidFill>
                  <a:srgbClr val="002060"/>
                </a:solidFill>
              </a:rPr>
              <a:t>Осмотреться не забудь</a:t>
            </a:r>
            <a:r>
              <a:rPr lang="ru-RU" b="1">
                <a:solidFill>
                  <a:srgbClr val="002060"/>
                </a:solidFill>
              </a:rPr>
              <a:t>.</a:t>
            </a:r>
            <a:r>
              <a:rPr lang="ru-RU">
                <a:solidFill>
                  <a:srgbClr val="002060"/>
                </a:solidFill>
              </a:rPr>
              <a:t/>
            </a:r>
            <a:br>
              <a:rPr lang="ru-RU">
                <a:solidFill>
                  <a:srgbClr val="002060"/>
                </a:solidFill>
              </a:rPr>
            </a:br>
            <a:endParaRPr lang="ru-RU">
              <a:solidFill>
                <a:srgbClr val="002060"/>
              </a:solidFill>
            </a:endParaRPr>
          </a:p>
        </p:txBody>
      </p:sp>
      <p:sp>
        <p:nvSpPr>
          <p:cNvPr id="23556" name="Прямоугольник 3"/>
          <p:cNvSpPr>
            <a:spLocks noChangeArrowheads="1"/>
          </p:cNvSpPr>
          <p:nvPr/>
        </p:nvSpPr>
        <p:spPr bwMode="auto">
          <a:xfrm>
            <a:off x="4357688" y="1428750"/>
            <a:ext cx="250031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002060"/>
                </a:solidFill>
              </a:rPr>
              <a:t>Чтоб тебе помочь</a:t>
            </a:r>
            <a:br>
              <a:rPr lang="ru-RU" sz="1400">
                <a:solidFill>
                  <a:srgbClr val="002060"/>
                </a:solidFill>
              </a:rPr>
            </a:br>
            <a:r>
              <a:rPr lang="ru-RU" sz="1400">
                <a:solidFill>
                  <a:srgbClr val="002060"/>
                </a:solidFill>
              </a:rPr>
              <a:t>Путь пройти опасный,</a:t>
            </a:r>
            <a:br>
              <a:rPr lang="ru-RU" sz="1400">
                <a:solidFill>
                  <a:srgbClr val="002060"/>
                </a:solidFill>
              </a:rPr>
            </a:br>
            <a:r>
              <a:rPr lang="ru-RU" sz="1400">
                <a:solidFill>
                  <a:srgbClr val="002060"/>
                </a:solidFill>
              </a:rPr>
              <a:t>Говорим и день и ночь,</a:t>
            </a:r>
            <a:br>
              <a:rPr lang="ru-RU" sz="1400">
                <a:solidFill>
                  <a:srgbClr val="002060"/>
                </a:solidFill>
              </a:rPr>
            </a:br>
            <a:r>
              <a:rPr lang="ru-RU" sz="1400">
                <a:solidFill>
                  <a:srgbClr val="002060"/>
                </a:solidFill>
              </a:rPr>
              <a:t>Зеленый, желтый, красный</a:t>
            </a:r>
            <a:br>
              <a:rPr lang="ru-RU" sz="1400">
                <a:solidFill>
                  <a:srgbClr val="002060"/>
                </a:solidFill>
              </a:rPr>
            </a:br>
            <a:r>
              <a:rPr lang="ru-RU" sz="1400">
                <a:solidFill>
                  <a:srgbClr val="002060"/>
                </a:solidFill>
              </a:rPr>
              <a:t>Затихают все моторы!</a:t>
            </a:r>
          </a:p>
        </p:txBody>
      </p:sp>
      <p:sp>
        <p:nvSpPr>
          <p:cNvPr id="23557" name="Прямоугольник 4"/>
          <p:cNvSpPr>
            <a:spLocks noChangeArrowheads="1"/>
          </p:cNvSpPr>
          <p:nvPr/>
        </p:nvSpPr>
        <p:spPr bwMode="auto">
          <a:xfrm>
            <a:off x="214313" y="3071813"/>
            <a:ext cx="27146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002060"/>
                </a:solidFill>
                <a:latin typeface="Comic Sans MS" pitchFamily="66" charset="0"/>
              </a:rPr>
              <a:t>Затихают все моторы!</a:t>
            </a:r>
            <a:br>
              <a:rPr lang="ru-RU" sz="140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1400">
                <a:solidFill>
                  <a:srgbClr val="002060"/>
                </a:solidFill>
                <a:latin typeface="Comic Sans MS" pitchFamily="66" charset="0"/>
              </a:rPr>
              <a:t>И внимательны шоферы,</a:t>
            </a:r>
            <a:br>
              <a:rPr lang="ru-RU" sz="140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1400">
                <a:solidFill>
                  <a:srgbClr val="002060"/>
                </a:solidFill>
                <a:latin typeface="Comic Sans MS" pitchFamily="66" charset="0"/>
              </a:rPr>
              <a:t>если знаки говорят:</a:t>
            </a:r>
            <a:br>
              <a:rPr lang="ru-RU" sz="140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1400">
                <a:solidFill>
                  <a:srgbClr val="002060"/>
                </a:solidFill>
                <a:latin typeface="Comic Sans MS" pitchFamily="66" charset="0"/>
              </a:rPr>
              <a:t>«Близко школа! Детский сад!»</a:t>
            </a:r>
          </a:p>
        </p:txBody>
      </p:sp>
      <p:sp>
        <p:nvSpPr>
          <p:cNvPr id="23558" name="Прямоугольник 5"/>
          <p:cNvSpPr>
            <a:spLocks noChangeArrowheads="1"/>
          </p:cNvSpPr>
          <p:nvPr/>
        </p:nvSpPr>
        <p:spPr bwMode="auto">
          <a:xfrm>
            <a:off x="214313" y="4714875"/>
            <a:ext cx="2786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002060"/>
                </a:solidFill>
              </a:rPr>
              <a:t>Знак водителей стращает,</a:t>
            </a:r>
            <a:br>
              <a:rPr lang="ru-RU" sz="1400">
                <a:solidFill>
                  <a:srgbClr val="002060"/>
                </a:solidFill>
              </a:rPr>
            </a:br>
            <a:r>
              <a:rPr lang="ru-RU" sz="1400">
                <a:solidFill>
                  <a:srgbClr val="002060"/>
                </a:solidFill>
              </a:rPr>
              <a:t>Въезд машинам запрещает!</a:t>
            </a:r>
            <a:br>
              <a:rPr lang="ru-RU" sz="1400">
                <a:solidFill>
                  <a:srgbClr val="002060"/>
                </a:solidFill>
              </a:rPr>
            </a:br>
            <a:r>
              <a:rPr lang="ru-RU" sz="1400">
                <a:solidFill>
                  <a:srgbClr val="002060"/>
                </a:solidFill>
              </a:rPr>
              <a:t>Не пытайтесь сгоряча</a:t>
            </a:r>
            <a:br>
              <a:rPr lang="ru-RU" sz="1400">
                <a:solidFill>
                  <a:srgbClr val="002060"/>
                </a:solidFill>
              </a:rPr>
            </a:br>
            <a:r>
              <a:rPr lang="ru-RU" sz="1400">
                <a:solidFill>
                  <a:srgbClr val="002060"/>
                </a:solidFill>
              </a:rPr>
              <a:t>Ехать мимо кирпича!</a:t>
            </a:r>
          </a:p>
        </p:txBody>
      </p:sp>
      <p:sp>
        <p:nvSpPr>
          <p:cNvPr id="23559" name="Rectangle 1"/>
          <p:cNvSpPr>
            <a:spLocks noChangeArrowheads="1"/>
          </p:cNvSpPr>
          <p:nvPr/>
        </p:nvSpPr>
        <p:spPr bwMode="auto">
          <a:xfrm>
            <a:off x="4429125" y="3009900"/>
            <a:ext cx="27146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1400">
                <a:solidFill>
                  <a:srgbClr val="002060"/>
                </a:solidFill>
                <a:latin typeface="Book Antiqua" pitchFamily="18" charset="0"/>
                <a:cs typeface="Times New Roman" pitchFamily="18" charset="0"/>
              </a:rPr>
              <a:t>Ай-ай-ай! Какая жалость!</a:t>
            </a:r>
            <a:br>
              <a:rPr lang="ru-RU" sz="1400">
                <a:solidFill>
                  <a:srgbClr val="002060"/>
                </a:solidFill>
                <a:latin typeface="Book Antiqua" pitchFamily="18" charset="0"/>
                <a:cs typeface="Times New Roman" pitchFamily="18" charset="0"/>
              </a:rPr>
            </a:br>
            <a:r>
              <a:rPr lang="ru-RU" sz="1400">
                <a:solidFill>
                  <a:srgbClr val="002060"/>
                </a:solidFill>
                <a:latin typeface="Book Antiqua" pitchFamily="18" charset="0"/>
                <a:cs typeface="Times New Roman" pitchFamily="18" charset="0"/>
              </a:rPr>
              <a:t>Что-то вдруг у нас сломалось.</a:t>
            </a:r>
            <a:br>
              <a:rPr lang="ru-RU" sz="1400">
                <a:solidFill>
                  <a:srgbClr val="002060"/>
                </a:solidFill>
                <a:latin typeface="Book Antiqua" pitchFamily="18" charset="0"/>
                <a:cs typeface="Times New Roman" pitchFamily="18" charset="0"/>
              </a:rPr>
            </a:br>
            <a:r>
              <a:rPr lang="ru-RU" sz="1400">
                <a:solidFill>
                  <a:srgbClr val="002060"/>
                </a:solidFill>
                <a:latin typeface="Book Antiqua" pitchFamily="18" charset="0"/>
                <a:cs typeface="Times New Roman" pitchFamily="18" charset="0"/>
              </a:rPr>
              <a:t>Знак нам этот говорит:</a:t>
            </a:r>
            <a:br>
              <a:rPr lang="ru-RU" sz="1400">
                <a:solidFill>
                  <a:srgbClr val="002060"/>
                </a:solidFill>
                <a:latin typeface="Book Antiqua" pitchFamily="18" charset="0"/>
                <a:cs typeface="Times New Roman" pitchFamily="18" charset="0"/>
              </a:rPr>
            </a:br>
            <a:r>
              <a:rPr lang="ru-RU" sz="1400">
                <a:solidFill>
                  <a:srgbClr val="002060"/>
                </a:solidFill>
                <a:latin typeface="Book Antiqua" pitchFamily="18" charset="0"/>
                <a:cs typeface="Times New Roman" pitchFamily="18" charset="0"/>
              </a:rPr>
              <a:t>«Здесь машинный Айболит</a:t>
            </a:r>
            <a:r>
              <a:rPr lang="ru-RU" sz="1400">
                <a:cs typeface="Times New Roman" pitchFamily="18" charset="0"/>
              </a:rPr>
              <a:t>!» </a:t>
            </a:r>
            <a:endParaRPr lang="ru-RU" sz="1400"/>
          </a:p>
        </p:txBody>
      </p:sp>
      <p:grpSp>
        <p:nvGrpSpPr>
          <p:cNvPr id="3" name="Группа 13"/>
          <p:cNvGrpSpPr>
            <a:grpSpLocks/>
          </p:cNvGrpSpPr>
          <p:nvPr/>
        </p:nvGrpSpPr>
        <p:grpSpPr bwMode="auto">
          <a:xfrm>
            <a:off x="6429375" y="1000125"/>
            <a:ext cx="1143000" cy="1000125"/>
            <a:chOff x="3143250" y="2162175"/>
            <a:chExt cx="2857500" cy="2533650"/>
          </a:xfrm>
        </p:grpSpPr>
        <p:sp>
          <p:nvSpPr>
            <p:cNvPr id="10" name="Равнобедренный треугольник 9"/>
            <p:cNvSpPr/>
            <p:nvPr/>
          </p:nvSpPr>
          <p:spPr>
            <a:xfrm>
              <a:off x="3357562" y="2286848"/>
              <a:ext cx="2428875" cy="2215937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3579" name="Picture 10" descr="C:\Users\User\Desktop\ЦОР 2010Г\материал\preduprejdaychie_014_big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43250" y="2162175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Группа 5"/>
          <p:cNvGrpSpPr>
            <a:grpSpLocks/>
          </p:cNvGrpSpPr>
          <p:nvPr/>
        </p:nvGrpSpPr>
        <p:grpSpPr bwMode="auto">
          <a:xfrm>
            <a:off x="2214563" y="5286375"/>
            <a:ext cx="928687" cy="928688"/>
            <a:chOff x="357158" y="1991266"/>
            <a:chExt cx="2357454" cy="2375944"/>
          </a:xfrm>
        </p:grpSpPr>
        <p:sp>
          <p:nvSpPr>
            <p:cNvPr id="13" name="Овал 12"/>
            <p:cNvSpPr/>
            <p:nvPr/>
          </p:nvSpPr>
          <p:spPr>
            <a:xfrm>
              <a:off x="570738" y="2145601"/>
              <a:ext cx="2002831" cy="1998229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3577" name="Picture 2" descr="F:\КАРТИНКИ\дорожные знаки\1243666104_kirpich.pn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58" y="1991266"/>
              <a:ext cx="2357454" cy="23759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562" name="Picture 10" descr="C:\Users\User\Desktop\ЦОР 2010Г\материал\Graphic0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25" y="2928938"/>
            <a:ext cx="714375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Группа 21"/>
          <p:cNvGrpSpPr>
            <a:grpSpLocks/>
          </p:cNvGrpSpPr>
          <p:nvPr/>
        </p:nvGrpSpPr>
        <p:grpSpPr bwMode="auto">
          <a:xfrm>
            <a:off x="2928938" y="3071813"/>
            <a:ext cx="1143000" cy="1000125"/>
            <a:chOff x="3214678" y="4071942"/>
            <a:chExt cx="2857500" cy="2533650"/>
          </a:xfrm>
        </p:grpSpPr>
        <p:sp>
          <p:nvSpPr>
            <p:cNvPr id="17" name="Равнобедренный треугольник 16"/>
            <p:cNvSpPr/>
            <p:nvPr/>
          </p:nvSpPr>
          <p:spPr>
            <a:xfrm>
              <a:off x="3428991" y="4144332"/>
              <a:ext cx="2428875" cy="2284307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3575" name="Picture 16" descr="C:\Users\User\Desktop\ЦОР 2010Г\материал\preduprejdaychie_031_big.gif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14678" y="4071942"/>
              <a:ext cx="2857500" cy="2533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Группа 11"/>
          <p:cNvGrpSpPr>
            <a:grpSpLocks/>
          </p:cNvGrpSpPr>
          <p:nvPr/>
        </p:nvGrpSpPr>
        <p:grpSpPr bwMode="auto">
          <a:xfrm>
            <a:off x="3000375" y="1571625"/>
            <a:ext cx="857250" cy="863600"/>
            <a:chOff x="5319713" y="1863725"/>
            <a:chExt cx="2857500" cy="2857500"/>
          </a:xfrm>
        </p:grpSpPr>
        <p:sp>
          <p:nvSpPr>
            <p:cNvPr id="20" name="Восьмиугольник 19"/>
            <p:cNvSpPr/>
            <p:nvPr/>
          </p:nvSpPr>
          <p:spPr>
            <a:xfrm>
              <a:off x="5430840" y="2000297"/>
              <a:ext cx="2640540" cy="2573851"/>
            </a:xfrm>
            <a:prstGeom prst="octag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3573" name="Picture 4" descr="C:\Users\User\Desktop\ЦОР 2010Г\материал\prioriteta_007_big.gif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19713" y="1863725"/>
              <a:ext cx="2857500" cy="2857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65" name="Прямоугольник 21"/>
          <p:cNvSpPr>
            <a:spLocks noChangeArrowheads="1"/>
          </p:cNvSpPr>
          <p:nvPr/>
        </p:nvSpPr>
        <p:spPr bwMode="auto">
          <a:xfrm>
            <a:off x="4286250" y="4714875"/>
            <a:ext cx="2500313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002060"/>
                </a:solidFill>
                <a:latin typeface="Comic Sans MS" pitchFamily="66" charset="0"/>
              </a:rPr>
              <a:t>Если видишь этот знак,</a:t>
            </a:r>
            <a:br>
              <a:rPr lang="ru-RU" sz="140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1400">
                <a:solidFill>
                  <a:srgbClr val="002060"/>
                </a:solidFill>
                <a:latin typeface="Comic Sans MS" pitchFamily="66" charset="0"/>
              </a:rPr>
              <a:t>Знай, что он не просто так.</a:t>
            </a:r>
            <a:br>
              <a:rPr lang="ru-RU" sz="140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1400">
                <a:solidFill>
                  <a:srgbClr val="002060"/>
                </a:solidFill>
                <a:latin typeface="Comic Sans MS" pitchFamily="66" charset="0"/>
              </a:rPr>
              <a:t>Чтобы не было проблем,</a:t>
            </a:r>
            <a:br>
              <a:rPr lang="ru-RU" sz="140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1400">
                <a:solidFill>
                  <a:srgbClr val="002060"/>
                </a:solidFill>
                <a:latin typeface="Comic Sans MS" pitchFamily="66" charset="0"/>
              </a:rPr>
              <a:t>Уступи дорогу всем!</a:t>
            </a:r>
            <a:r>
              <a:rPr lang="ru-RU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ru-RU">
                <a:solidFill>
                  <a:srgbClr val="002060"/>
                </a:solidFill>
                <a:latin typeface="Comic Sans MS" pitchFamily="66" charset="0"/>
              </a:rPr>
            </a:br>
            <a:endParaRPr lang="ru-RU">
              <a:solidFill>
                <a:srgbClr val="002060"/>
              </a:solidFill>
              <a:latin typeface="Comic Sans MS" pitchFamily="66" charset="0"/>
            </a:endParaRPr>
          </a:p>
        </p:txBody>
      </p:sp>
      <p:grpSp>
        <p:nvGrpSpPr>
          <p:cNvPr id="7" name="Группа 9"/>
          <p:cNvGrpSpPr>
            <a:grpSpLocks/>
          </p:cNvGrpSpPr>
          <p:nvPr/>
        </p:nvGrpSpPr>
        <p:grpSpPr bwMode="auto">
          <a:xfrm>
            <a:off x="6715125" y="5286375"/>
            <a:ext cx="1071563" cy="928688"/>
            <a:chOff x="1643063" y="3332163"/>
            <a:chExt cx="2857500" cy="2552700"/>
          </a:xfrm>
        </p:grpSpPr>
        <p:sp>
          <p:nvSpPr>
            <p:cNvPr id="24" name="Равнобедренный треугольник 23"/>
            <p:cNvSpPr/>
            <p:nvPr/>
          </p:nvSpPr>
          <p:spPr>
            <a:xfrm rot="10800000">
              <a:off x="1786996" y="3497979"/>
              <a:ext cx="2569633" cy="228652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3571" name="Picture 5" descr="C:\Users\User\Desktop\ЦОР 2010Г\материал\prioriteta_006_big.gif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43063" y="3332163"/>
              <a:ext cx="2857500" cy="255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567" name="Picture 37" descr="C:\Users\User\Desktop\ЦОР 2010Г\1-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15313" y="6072188"/>
            <a:ext cx="5715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Запи2209.WAV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10"/>
          <a:srcRect/>
          <a:stretch>
            <a:fillRect/>
          </a:stretch>
        </p:blipFill>
        <p:spPr bwMode="auto">
          <a:xfrm>
            <a:off x="8286750" y="5000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9" name="Picture 2" descr="C:\Users\User\Desktop\ЦОР 2010Г\-3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215313" y="550068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7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4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5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60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2" grpId="0"/>
      <p:bldP spid="23555" grpId="0"/>
      <p:bldP spid="23556" grpId="0"/>
      <p:bldP spid="23557" grpId="0"/>
      <p:bldP spid="23558" grpId="0"/>
      <p:bldP spid="23559" grpId="0"/>
      <p:bldP spid="2356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7643813" cy="1143000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Book Antiqua" pitchFamily="18" charset="0"/>
              </a:rPr>
              <a:t>Использованные ресурсы: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1285875"/>
            <a:ext cx="7215188" cy="5286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indent="-342900"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hlinkClick r:id="rId2"/>
              </a:rPr>
              <a:t>http://www.roadsigns.ru/sings</a:t>
            </a:r>
            <a:r>
              <a:rPr lang="en-US" dirty="0">
                <a:solidFill>
                  <a:srgbClr val="002060"/>
                </a:solidFill>
              </a:rPr>
              <a:t>  - </a:t>
            </a:r>
            <a:r>
              <a:rPr lang="ru-RU" dirty="0">
                <a:solidFill>
                  <a:schemeClr val="tx1"/>
                </a:solidFill>
              </a:rPr>
              <a:t>дорожные знаки и правила дорожного движения.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hlinkClick r:id="rId3"/>
              </a:rPr>
              <a:t>http://ru.wikipedia.org/wiki</a:t>
            </a:r>
            <a:r>
              <a:rPr lang="ru-RU" dirty="0">
                <a:solidFill>
                  <a:srgbClr val="002060"/>
                </a:solidFill>
              </a:rPr>
              <a:t> - </a:t>
            </a:r>
            <a:r>
              <a:rPr lang="ru-RU" dirty="0">
                <a:solidFill>
                  <a:schemeClr val="tx1"/>
                </a:solidFill>
              </a:rPr>
              <a:t>Википедия свободная энциклопедия: дорожные знаки;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hlinkClick r:id="rId4"/>
              </a:rPr>
              <a:t>http://zanimatika.narod.ru/OBJ.htm</a:t>
            </a:r>
            <a:r>
              <a:rPr lang="ru-RU" dirty="0">
                <a:solidFill>
                  <a:srgbClr val="002060"/>
                </a:solidFill>
              </a:rPr>
              <a:t> -  </a:t>
            </a:r>
            <a:r>
              <a:rPr lang="ru-RU" dirty="0">
                <a:solidFill>
                  <a:schemeClr val="tx1"/>
                </a:solidFill>
              </a:rPr>
              <a:t>Методическая копилка «Школа безопасности» _ стихи про дорожные знаки;</a:t>
            </a: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>
                <a:solidFill>
                  <a:schemeClr val="tx1"/>
                </a:solidFill>
                <a:hlinkClick r:id="rId5"/>
              </a:rPr>
              <a:t>http://www.lenagold.ru/fon/clipart/alf.html</a:t>
            </a:r>
            <a:r>
              <a:rPr lang="en-US" dirty="0">
                <a:solidFill>
                  <a:schemeClr val="tx1"/>
                </a:solidFill>
              </a:rPr>
              <a:t>  -  </a:t>
            </a:r>
            <a:r>
              <a:rPr lang="ru-RU" dirty="0">
                <a:solidFill>
                  <a:schemeClr val="tx1"/>
                </a:solidFill>
              </a:rPr>
              <a:t>коллекция фонов и клипартов;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Г.Н. </a:t>
            </a:r>
            <a:r>
              <a:rPr lang="ru-RU" dirty="0" err="1">
                <a:solidFill>
                  <a:schemeClr val="tx1"/>
                </a:solidFill>
              </a:rPr>
              <a:t>Элькин</a:t>
            </a:r>
            <a:r>
              <a:rPr lang="ru-RU" dirty="0">
                <a:solidFill>
                  <a:schemeClr val="tx1"/>
                </a:solidFill>
              </a:rPr>
              <a:t>. Правило дорожного движения на дороге. – Санкт-Петербург., 2008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>
                <a:solidFill>
                  <a:schemeClr val="tx1"/>
                </a:solidFill>
              </a:rPr>
              <a:t>Adobe Photoshop CS2</a:t>
            </a:r>
            <a:r>
              <a:rPr lang="ru-RU" dirty="0">
                <a:solidFill>
                  <a:schemeClr val="tx1"/>
                </a:solidFill>
              </a:rPr>
              <a:t>  - редактор цифровых изображений и фотографий фотошоп;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 Детская настольная игра «Дорога» - автор О.Емельянова</a:t>
            </a: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2813</TotalTime>
  <Words>421</Words>
  <Application>Microsoft Office PowerPoint</Application>
  <PresentationFormat>Экран (4:3)</PresentationFormat>
  <Paragraphs>104</Paragraphs>
  <Slides>23</Slides>
  <Notes>0</Notes>
  <HiddenSlides>0</HiddenSlides>
  <MMClips>17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Book Antiqua</vt:lpstr>
      <vt:lpstr>Times New Roman</vt:lpstr>
      <vt:lpstr>Comic Sans MS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Использованные ресурсы: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МДОУ</cp:lastModifiedBy>
  <cp:revision>290</cp:revision>
  <dcterms:created xsi:type="dcterms:W3CDTF">2010-11-03T10:46:32Z</dcterms:created>
  <dcterms:modified xsi:type="dcterms:W3CDTF">2023-10-16T11:26:08Z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000800c0720000000000010250300207f7000400038000</vt:lpwstr>
  </property>
</Properties>
</file>