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8" r:id="rId2"/>
    <p:sldId id="257" r:id="rId3"/>
    <p:sldId id="260" r:id="rId4"/>
    <p:sldId id="265" r:id="rId5"/>
    <p:sldId id="266" r:id="rId6"/>
    <p:sldId id="261" r:id="rId7"/>
    <p:sldId id="267" r:id="rId8"/>
    <p:sldId id="268" r:id="rId9"/>
    <p:sldId id="262" r:id="rId10"/>
    <p:sldId id="269" r:id="rId11"/>
    <p:sldId id="271" r:id="rId12"/>
    <p:sldId id="270" r:id="rId13"/>
    <p:sldId id="263" r:id="rId14"/>
    <p:sldId id="264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FF99"/>
    <a:srgbClr val="6666FF"/>
    <a:srgbClr val="83D9B0"/>
    <a:srgbClr val="F864F1"/>
    <a:srgbClr val="FFFF00"/>
    <a:srgbClr val="A15F6D"/>
    <a:srgbClr val="5C2C04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77" d="100"/>
          <a:sy n="77" d="100"/>
        </p:scale>
        <p:origin x="-102" y="-6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7741154-37A6-4CB8-AEE7-9DB42F36FA4D}" type="datetimeFigureOut">
              <a:rPr lang="ru-RU" smtClean="0"/>
              <a:pPr/>
              <a:t>16.10.2023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E1196F8-C4C5-459F-82F0-64AC8CF584D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1196F8-C4C5-459F-82F0-64AC8CF584D4}" type="slidenum">
              <a:rPr lang="ru-RU" smtClean="0"/>
              <a:pPr/>
              <a:t>11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2AFE7-FAB8-4175-BDAC-59AAF7D325FC}" type="datetimeFigureOut">
              <a:rPr lang="ru-RU" smtClean="0"/>
              <a:pPr/>
              <a:t>16.10.2023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45A30A-30A8-4E95-90B2-5F9099227EB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Tm="5000">
    <p:sndAc>
      <p:endSnd/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2AFE7-FAB8-4175-BDAC-59AAF7D325FC}" type="datetimeFigureOut">
              <a:rPr lang="ru-RU" smtClean="0"/>
              <a:pPr/>
              <a:t>16.10.2023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45A30A-30A8-4E95-90B2-5F9099227EB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Tm="5000">
    <p:sndAc>
      <p:endSnd/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2AFE7-FAB8-4175-BDAC-59AAF7D325FC}" type="datetimeFigureOut">
              <a:rPr lang="ru-RU" smtClean="0"/>
              <a:pPr/>
              <a:t>16.10.2023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45A30A-30A8-4E95-90B2-5F9099227EB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Tm="5000">
    <p:sndAc>
      <p:endSnd/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2AFE7-FAB8-4175-BDAC-59AAF7D325FC}" type="datetimeFigureOut">
              <a:rPr lang="ru-RU" smtClean="0"/>
              <a:pPr/>
              <a:t>16.10.2023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45A30A-30A8-4E95-90B2-5F9099227EB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Tm="5000">
    <p:sndAc>
      <p:endSnd/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2AFE7-FAB8-4175-BDAC-59AAF7D325FC}" type="datetimeFigureOut">
              <a:rPr lang="ru-RU" smtClean="0"/>
              <a:pPr/>
              <a:t>16.10.2023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45A30A-30A8-4E95-90B2-5F9099227EB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Tm="5000">
    <p:sndAc>
      <p:endSnd/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2AFE7-FAB8-4175-BDAC-59AAF7D325FC}" type="datetimeFigureOut">
              <a:rPr lang="ru-RU" smtClean="0"/>
              <a:pPr/>
              <a:t>16.10.2023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45A30A-30A8-4E95-90B2-5F9099227EB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Tm="5000">
    <p:sndAc>
      <p:endSnd/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2AFE7-FAB8-4175-BDAC-59AAF7D325FC}" type="datetimeFigureOut">
              <a:rPr lang="ru-RU" smtClean="0"/>
              <a:pPr/>
              <a:t>16.10.2023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45A30A-30A8-4E95-90B2-5F9099227EB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Tm="5000">
    <p:sndAc>
      <p:endSnd/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2AFE7-FAB8-4175-BDAC-59AAF7D325FC}" type="datetimeFigureOut">
              <a:rPr lang="ru-RU" smtClean="0"/>
              <a:pPr/>
              <a:t>16.10.2023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45A30A-30A8-4E95-90B2-5F9099227EB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Tm="5000">
    <p:sndAc>
      <p:endSnd/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2AFE7-FAB8-4175-BDAC-59AAF7D325FC}" type="datetimeFigureOut">
              <a:rPr lang="ru-RU" smtClean="0"/>
              <a:pPr/>
              <a:t>16.10.2023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45A30A-30A8-4E95-90B2-5F9099227EB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Tm="5000">
    <p:sndAc>
      <p:endSnd/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2AFE7-FAB8-4175-BDAC-59AAF7D325FC}" type="datetimeFigureOut">
              <a:rPr lang="ru-RU" smtClean="0"/>
              <a:pPr/>
              <a:t>16.10.2023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45A30A-30A8-4E95-90B2-5F9099227EB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Tm="5000">
    <p:sndAc>
      <p:endSnd/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2AFE7-FAB8-4175-BDAC-59AAF7D325FC}" type="datetimeFigureOut">
              <a:rPr lang="ru-RU" smtClean="0"/>
              <a:pPr/>
              <a:t>16.10.2023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45A30A-30A8-4E95-90B2-5F9099227EB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Tm="5000">
    <p:sndAc>
      <p:endSnd/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C2AFE7-FAB8-4175-BDAC-59AAF7D325FC}" type="datetimeFigureOut">
              <a:rPr lang="ru-RU" smtClean="0"/>
              <a:pPr/>
              <a:t>16.10.2023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45A30A-30A8-4E95-90B2-5F9099227EBA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5000">
    <p:sndAc>
      <p:endSnd/>
    </p:sndAc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Рисунок 4" descr="330026694634__titul_transport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827584" y="612774"/>
            <a:ext cx="7416824" cy="5624537"/>
          </a:xfrm>
        </p:spPr>
      </p:pic>
    </p:spTree>
  </p:cSld>
  <p:clrMapOvr>
    <a:masterClrMapping/>
  </p:clrMapOvr>
  <p:transition spd="med">
    <p:sndAc>
      <p:endSnd/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7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0005-005-Transpor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87624" y="857250"/>
            <a:ext cx="6840760" cy="509203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med" advTm="5000">
    <p:sndAc>
      <p:endSnd/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000">
              <a:schemeClr val="accent4">
                <a:lumMod val="50000"/>
              </a:schemeClr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92c6ee52e4dc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03648" y="1412776"/>
            <a:ext cx="6336704" cy="525658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rnd" cmpd="thickThin">
            <a:solidFill>
              <a:schemeClr val="accent4"/>
            </a:solidFill>
            <a:bevel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3" name="TextBox 2"/>
          <p:cNvSpPr txBox="1"/>
          <p:nvPr/>
        </p:nvSpPr>
        <p:spPr>
          <a:xfrm>
            <a:off x="1547664" y="548680"/>
            <a:ext cx="576064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8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Наземный транспорт</a:t>
            </a:r>
            <a:endParaRPr lang="ru-RU" sz="3800" b="1" i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 advTm="5000">
    <p:sndAc>
      <p:endSnd/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9000">
              <a:schemeClr val="tx2">
                <a:lumMod val="40000"/>
                <a:lumOff val="60000"/>
              </a:schemeClr>
            </a:gs>
            <a:gs pos="16000">
              <a:srgbClr val="00CCCC"/>
            </a:gs>
            <a:gs pos="47000">
              <a:schemeClr val="accent1">
                <a:lumMod val="75000"/>
              </a:schemeClr>
            </a:gs>
            <a:gs pos="60001">
              <a:srgbClr val="2E6792"/>
            </a:gs>
            <a:gs pos="71001">
              <a:srgbClr val="3333CC"/>
            </a:gs>
            <a:gs pos="81000">
              <a:srgbClr val="1170FF"/>
            </a:gs>
            <a:gs pos="100000">
              <a:srgbClr val="006699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Bankoboev.Ru_poezd_sapsa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7584" y="4941168"/>
            <a:ext cx="2382957" cy="148934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92D05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2" name="Рисунок 11" descr="img_log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15616" y="260648"/>
            <a:ext cx="2160240" cy="216024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C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4" name="Рисунок 13" descr="traktor(1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508104" y="2348880"/>
            <a:ext cx="2857500" cy="1905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0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17" name="TextBox 16"/>
          <p:cNvSpPr txBox="1"/>
          <p:nvPr/>
        </p:nvSpPr>
        <p:spPr>
          <a:xfrm>
            <a:off x="3851920" y="476672"/>
            <a:ext cx="5040560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i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На стройку привёз самосвал за часок </a:t>
            </a:r>
          </a:p>
          <a:p>
            <a:r>
              <a:rPr lang="ru-RU" sz="20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Жёлтый – прежёлтый чудесный песок.</a:t>
            </a:r>
            <a:r>
              <a:rPr lang="ru-RU" sz="2000" b="1" dirty="0" smtClean="0">
                <a:solidFill>
                  <a:schemeClr val="bg1"/>
                </a:solidFill>
              </a:rPr>
              <a:t> </a:t>
            </a:r>
            <a:endParaRPr lang="ru-RU" sz="2000" b="1" dirty="0">
              <a:solidFill>
                <a:schemeClr val="bg1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971600" y="3068960"/>
            <a:ext cx="43924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Минуя овраги, болота, отроги, </a:t>
            </a:r>
          </a:p>
          <a:p>
            <a:r>
              <a:rPr lang="ru-RU" sz="20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Трактор приедет к нам без дороги</a:t>
            </a:r>
            <a:r>
              <a:rPr lang="ru-RU" sz="2000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ru-RU" sz="2000" i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067944" y="5085184"/>
            <a:ext cx="446449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Мы сядем в поезд и -вперёд!</a:t>
            </a:r>
            <a:br>
              <a:rPr lang="ru-RU" sz="20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Помчим по рельсам быстро-быстро.</a:t>
            </a:r>
            <a:br>
              <a:rPr lang="ru-RU" sz="20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 кто же поезд поведёт?</a:t>
            </a:r>
            <a:br>
              <a:rPr lang="ru-RU" sz="20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Им управляют машинисты</a:t>
            </a:r>
            <a:endParaRPr lang="ru-RU" sz="2000" b="1" i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sndAc>
      <p:endSnd/>
    </p:sndAc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3399FF"/>
            </a:gs>
            <a:gs pos="16000">
              <a:srgbClr val="00CCCC"/>
            </a:gs>
            <a:gs pos="100000">
              <a:srgbClr val="9999FF"/>
            </a:gs>
            <a:gs pos="60000">
              <a:schemeClr val="accent1">
                <a:lumMod val="50000"/>
              </a:schemeClr>
            </a:gs>
            <a:gs pos="44000">
              <a:schemeClr val="accent1">
                <a:lumMod val="75000"/>
              </a:schemeClr>
            </a:gs>
            <a:gs pos="81000">
              <a:srgbClr val="1170FF"/>
            </a:gs>
            <a:gs pos="100000">
              <a:srgbClr val="006699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tramvai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940152" y="188640"/>
            <a:ext cx="2443200" cy="16288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C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" name="Рисунок 3" descr="i_62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508104" y="3573016"/>
            <a:ext cx="2520280" cy="159288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Рисунок 4" descr="car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67544" y="5157192"/>
            <a:ext cx="2304256" cy="153617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92D05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TextBox 5"/>
          <p:cNvSpPr txBox="1"/>
          <p:nvPr/>
        </p:nvSpPr>
        <p:spPr>
          <a:xfrm>
            <a:off x="3275856" y="5445224"/>
            <a:ext cx="48245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b="1" i="1" dirty="0" smtClean="0">
                <a:solidFill>
                  <a:schemeClr val="bg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Пьёт бензин, как молоко,</a:t>
            </a:r>
            <a:br>
              <a:rPr lang="ru-RU" b="1" i="1" dirty="0" smtClean="0">
                <a:solidFill>
                  <a:schemeClr val="bg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lang="ru-RU" b="1" i="1" dirty="0" smtClean="0">
                <a:solidFill>
                  <a:schemeClr val="bg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Может бегать далеко,</a:t>
            </a:r>
            <a:br>
              <a:rPr lang="ru-RU" b="1" i="1" dirty="0" smtClean="0">
                <a:solidFill>
                  <a:schemeClr val="bg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lang="ru-RU" b="1" i="1" dirty="0" smtClean="0">
                <a:solidFill>
                  <a:schemeClr val="bg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Возит грузы и людей.</a:t>
            </a:r>
            <a:br>
              <a:rPr lang="ru-RU" b="1" i="1" dirty="0" smtClean="0">
                <a:solidFill>
                  <a:schemeClr val="bg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lang="ru-RU" b="1" i="1" dirty="0" smtClean="0">
                <a:solidFill>
                  <a:schemeClr val="bg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Ты знаком, конечно, с ней? </a:t>
            </a:r>
            <a:endParaRPr lang="ru-RU" b="1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Рисунок 8" descr="images (4)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83568" y="1556792"/>
            <a:ext cx="2466975" cy="184785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0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10" name="TextBox 9"/>
          <p:cNvSpPr txBox="1"/>
          <p:nvPr/>
        </p:nvSpPr>
        <p:spPr>
          <a:xfrm>
            <a:off x="2195736" y="260648"/>
            <a:ext cx="50405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i="1" dirty="0" smtClean="0">
                <a:solidFill>
                  <a:schemeClr val="bg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Спозаранку за окошком</a:t>
            </a:r>
            <a:br>
              <a:rPr lang="ru-RU" b="1" i="1" dirty="0" smtClean="0">
                <a:solidFill>
                  <a:schemeClr val="bg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lang="ru-RU" b="1" i="1" dirty="0" smtClean="0">
                <a:solidFill>
                  <a:schemeClr val="bg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Стук, и звон, и кутерьма - </a:t>
            </a:r>
            <a:br>
              <a:rPr lang="ru-RU" b="1" i="1" dirty="0" smtClean="0">
                <a:solidFill>
                  <a:schemeClr val="bg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lang="ru-RU" b="1" i="1" dirty="0" smtClean="0">
                <a:solidFill>
                  <a:schemeClr val="bg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 прямым стальным дорожкам</a:t>
            </a:r>
            <a:br>
              <a:rPr lang="ru-RU" b="1" i="1" dirty="0" smtClean="0">
                <a:solidFill>
                  <a:schemeClr val="bg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lang="ru-RU" b="1" i="1" dirty="0" smtClean="0">
                <a:solidFill>
                  <a:schemeClr val="bg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Ходят разные дома. </a:t>
            </a:r>
            <a:endParaRPr lang="ru-RU" b="1" i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2051720" y="3717032"/>
            <a:ext cx="5904656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 асфальту едет дом,</a:t>
            </a:r>
            <a:b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Ребятишек много в нём, </a:t>
            </a:r>
            <a:b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 над крышей вожжи - </a:t>
            </a:r>
            <a:b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Он без них не может. </a:t>
            </a:r>
            <a:endParaRPr kumimoji="0" lang="ru-RU" b="1" i="1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419872" y="1988840"/>
            <a:ext cx="396044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Весь день - домой и на работу</a:t>
            </a:r>
            <a:br>
              <a:rPr lang="ru-RU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Возить людей его забота!</a:t>
            </a:r>
            <a:br>
              <a:rPr lang="ru-RU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Точно, вовремя и ловко</a:t>
            </a:r>
            <a:br>
              <a:rPr lang="ru-RU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Подъезжает к остановке.</a:t>
            </a:r>
            <a:r>
              <a:rPr lang="ru-RU" b="1" dirty="0" smtClean="0">
                <a:solidFill>
                  <a:schemeClr val="bg1"/>
                </a:solidFill>
              </a:rPr>
              <a:t/>
            </a:r>
            <a:br>
              <a:rPr lang="ru-RU" b="1" dirty="0" smtClean="0">
                <a:solidFill>
                  <a:schemeClr val="bg1"/>
                </a:solidFill>
              </a:rPr>
            </a:br>
            <a:endParaRPr lang="ru-RU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5000">
    <p:sndAc>
      <p:endSnd/>
    </p:sndAc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2">
                <a:lumMod val="40000"/>
                <a:lumOff val="60000"/>
              </a:schemeClr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3115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59632" y="1484784"/>
            <a:ext cx="6768752" cy="4536504"/>
          </a:xfrm>
          <a:prstGeom prst="rect">
            <a:avLst/>
          </a:prstGeom>
          <a:ln w="127000" cap="rnd">
            <a:solidFill>
              <a:schemeClr val="accent1">
                <a:lumMod val="60000"/>
                <a:lumOff val="40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3" name="TextBox 2"/>
          <p:cNvSpPr txBox="1"/>
          <p:nvPr/>
        </p:nvSpPr>
        <p:spPr>
          <a:xfrm>
            <a:off x="1979712" y="620688"/>
            <a:ext cx="5256584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8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Воздушный транспорт</a:t>
            </a:r>
            <a:endParaRPr lang="ru-RU" sz="3800" b="1" i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 advTm="5000">
    <p:sndAc>
      <p:endSnd/>
    </p:sndAc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8204b9d824e91640fcb35b4ee441014f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188640"/>
            <a:ext cx="3206121" cy="213285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6666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Рисунок 4" descr="1299692794_mi-34_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60032" y="4221088"/>
            <a:ext cx="2835202" cy="189185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7030A0"/>
            </a:solidFill>
            <a:miter lim="800000"/>
          </a:ln>
          <a:effectLst>
            <a:glow rad="101600">
              <a:schemeClr val="accent1">
                <a:satMod val="175000"/>
                <a:alpha val="40000"/>
              </a:schemeClr>
            </a:glow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Рисунок 5" descr="1345645287_38359813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925160" y="2132856"/>
            <a:ext cx="2247520" cy="144016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B0F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323528" y="4365104"/>
            <a:ext cx="4464496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2D2A2A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Без разгона ввысь взлетает, </a:t>
            </a:r>
            <a:b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2D2A2A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2D2A2A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Стрекозу напоминает.</a:t>
            </a:r>
            <a:b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2D2A2A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2D2A2A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Отправляется в полёт</a:t>
            </a:r>
            <a:b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2D2A2A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2D2A2A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Наш российский в</a:t>
            </a:r>
            <a:endParaRPr kumimoji="0" lang="ru-RU" sz="24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499992" y="764704"/>
            <a:ext cx="388843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Он в безбрежном океане</a:t>
            </a:r>
            <a:b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Туч касается крылом,</a:t>
            </a:r>
            <a:b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Развернётся — под лучами</a:t>
            </a:r>
            <a:b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Отливает серебром.</a:t>
            </a:r>
            <a:endParaRPr lang="ru-RU" sz="2400" b="1" i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 advTm="5000">
    <p:sndAc>
      <p:endSnd/>
    </p:sndAc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100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189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320049-Berserk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620688"/>
            <a:ext cx="3474883" cy="250877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1">
                <a:lumMod val="20000"/>
                <a:lumOff val="80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Рисунок 2" descr="1271796107_img13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92080" y="3068960"/>
            <a:ext cx="2232248" cy="339750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92D05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4572000" y="703149"/>
            <a:ext cx="3456384" cy="144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ru-RU" sz="2200" b="1" i="1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Металлическая птица</a:t>
            </a:r>
            <a:br>
              <a:rPr kumimoji="0" lang="ru-RU" sz="2200" b="1" i="1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kumimoji="0" lang="ru-RU" sz="2200" b="1" i="1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Поднялась вдруг  в облака.</a:t>
            </a:r>
            <a:br>
              <a:rPr kumimoji="0" lang="ru-RU" sz="2200" b="1" i="1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kumimoji="0" lang="ru-RU" sz="2200" b="1" i="1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Теперь воздушная граница</a:t>
            </a:r>
            <a:br>
              <a:rPr kumimoji="0" lang="ru-RU" sz="2200" b="1" i="1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kumimoji="0" lang="ru-RU" sz="2200" b="1" i="1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Надежна и крепка!</a:t>
            </a:r>
            <a:endParaRPr kumimoji="0" lang="ru-RU" sz="2200" b="1" i="1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971600" y="4005064"/>
            <a:ext cx="572412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Если очень постараться -</a:t>
            </a:r>
            <a:b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Очень-очень захотеть,</a:t>
            </a:r>
            <a:b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То мечты начнут сбываться:</a:t>
            </a:r>
            <a:b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Можно в небо улететь</a:t>
            </a:r>
            <a:b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На большом воздушном шаре,</a:t>
            </a:r>
            <a:b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Как на круглом дирижабле,</a:t>
            </a:r>
            <a:b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Проплывая в небесах,</a:t>
            </a:r>
            <a:b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На волшебных парусах!</a:t>
            </a:r>
            <a:r>
              <a:rPr lang="ru-RU" sz="2000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000" i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 advTm="5000">
    <p:sndAc>
      <p:endSnd/>
    </p:sndAc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7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1250473979_korabli_raskraska-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75656" y="1628800"/>
            <a:ext cx="6048672" cy="4552924"/>
          </a:xfrm>
          <a:prstGeom prst="rect">
            <a:avLst/>
          </a:prstGeom>
          <a:ln w="127000" cap="rnd">
            <a:solidFill>
              <a:srgbClr val="FFFF00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TextBox 3"/>
          <p:cNvSpPr txBox="1"/>
          <p:nvPr/>
        </p:nvSpPr>
        <p:spPr>
          <a:xfrm>
            <a:off x="1331640" y="764704"/>
            <a:ext cx="6408712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800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Водный транспорт</a:t>
            </a:r>
            <a:endParaRPr lang="ru-RU" sz="3800" b="1" i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 advTm="5000">
    <p:sndAc>
      <p:endSnd/>
    </p:sndAc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4000">
              <a:srgbClr val="FFC000"/>
            </a:gs>
            <a:gs pos="39999">
              <a:schemeClr val="tx2">
                <a:lumMod val="20000"/>
                <a:lumOff val="80000"/>
              </a:schemeClr>
            </a:gs>
            <a:gs pos="100000">
              <a:srgbClr val="00B050"/>
            </a:gs>
            <a:gs pos="100000">
              <a:srgbClr val="FFEBFA"/>
            </a:gs>
          </a:gsLst>
          <a:lin ang="27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20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7584" y="548679"/>
            <a:ext cx="3024336" cy="2736305"/>
          </a:xfrm>
          <a:prstGeom prst="flowChartPunchedTape">
            <a:avLst/>
          </a:prstGeom>
          <a:ln w="38100">
            <a:solidFill>
              <a:srgbClr val="FFFF00"/>
            </a:solidFill>
          </a:ln>
        </p:spPr>
      </p:pic>
      <p:pic>
        <p:nvPicPr>
          <p:cNvPr id="6" name="Рисунок 5" descr="news_141_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76056" y="3501008"/>
            <a:ext cx="2931125" cy="2448272"/>
          </a:xfrm>
          <a:prstGeom prst="flowChartPunchedCard">
            <a:avLst/>
          </a:prstGeom>
          <a:ln w="57150">
            <a:solidFill>
              <a:srgbClr val="FF0000"/>
            </a:solidFill>
          </a:ln>
        </p:spPr>
      </p:pic>
      <p:sp>
        <p:nvSpPr>
          <p:cNvPr id="25601" name="Rectangle 1"/>
          <p:cNvSpPr>
            <a:spLocks noChangeArrowheads="1"/>
          </p:cNvSpPr>
          <p:nvPr/>
        </p:nvSpPr>
        <p:spPr bwMode="auto">
          <a:xfrm>
            <a:off x="4139952" y="1124744"/>
            <a:ext cx="2952328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1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От ветра он не прячется, </a:t>
            </a:r>
            <a:br>
              <a:rPr kumimoji="0" lang="ru-RU" sz="2000" b="1" i="1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2000" b="1" i="1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 грудь подставив, катится.</a:t>
            </a:r>
            <a:r>
              <a:rPr lang="ru-RU" sz="2000" b="1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</a:t>
            </a:r>
            <a:r>
              <a:rPr kumimoji="0" lang="ru-RU" sz="2000" b="1" i="1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(Парусник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)</a:t>
            </a:r>
            <a:endParaRPr kumimoji="0" lang="ru-RU" b="1" i="1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051720" y="3933056"/>
            <a:ext cx="446449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Идёт утюжок </a:t>
            </a:r>
            <a:b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С прокопчённой трубой, </a:t>
            </a:r>
            <a:b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Морщины и складки </a:t>
            </a:r>
            <a:b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Ведёт за собой. </a:t>
            </a:r>
            <a:b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</a:br>
            <a:endParaRPr lang="ru-RU" sz="2000" b="1" i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( Пароход ) </a:t>
            </a:r>
            <a:endParaRPr lang="ru-RU" sz="2000" b="1" i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 advTm="5000">
    <p:sndAc>
      <p:endSnd/>
    </p:sndAc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6000">
              <a:srgbClr val="FFFF00">
                <a:alpha val="87000"/>
              </a:srgbClr>
            </a:gs>
            <a:gs pos="44000">
              <a:schemeClr val="accent6">
                <a:lumMod val="40000"/>
                <a:lumOff val="60000"/>
              </a:schemeClr>
            </a:gs>
            <a:gs pos="0">
              <a:srgbClr val="9999FF"/>
            </a:gs>
            <a:gs pos="60001">
              <a:srgbClr val="2E6792"/>
            </a:gs>
            <a:gs pos="71001">
              <a:srgbClr val="3333CC"/>
            </a:gs>
            <a:gs pos="100000">
              <a:srgbClr val="6666FF">
                <a:alpha val="0"/>
              </a:srgbClr>
            </a:gs>
            <a:gs pos="100000">
              <a:srgbClr val="006699"/>
            </a:gs>
          </a:gsLst>
          <a:lin ang="30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3568" y="1484784"/>
            <a:ext cx="4572000" cy="283154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По воде темно-серой с накрапами,</a:t>
            </a:r>
            <a:b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отряхнув дождевую пыль,</a:t>
            </a:r>
            <a:b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пароходик зашлепал лапами,</a:t>
            </a:r>
            <a:b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точно лапчатый гусь поплыл.</a:t>
            </a:r>
            <a:b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И такая в его движении</a:t>
            </a:r>
            <a:b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горделивость была видна,</a:t>
            </a:r>
            <a:b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что качала его с уважением</a:t>
            </a:r>
            <a:b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на ладони своей волна.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i="1" dirty="0" smtClean="0">
                <a:latin typeface="Times New Roman" pitchFamily="18" charset="0"/>
                <a:cs typeface="Times New Roman" pitchFamily="18" charset="0"/>
              </a:rPr>
            </a:br>
            <a:endParaRPr lang="ru-RU" b="1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 descr="B7158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932040" y="1484784"/>
            <a:ext cx="3744416" cy="296343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92D05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spd="med" advTm="5000">
    <p:sndAc>
      <p:endSnd/>
    </p:sndAc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rgbClr val="92D050"/>
            </a:gs>
            <a:gs pos="16000">
              <a:srgbClr val="CCFF99">
                <a:alpha val="7000"/>
              </a:srgbClr>
            </a:gs>
            <a:gs pos="47000">
              <a:srgbClr val="9999FF"/>
            </a:gs>
            <a:gs pos="41000">
              <a:schemeClr val="accent6">
                <a:lumMod val="40000"/>
                <a:lumOff val="60000"/>
              </a:schemeClr>
            </a:gs>
            <a:gs pos="71001">
              <a:schemeClr val="accent3">
                <a:lumMod val="40000"/>
                <a:lumOff val="60000"/>
              </a:schemeClr>
            </a:gs>
            <a:gs pos="48000">
              <a:schemeClr val="accent6">
                <a:lumMod val="40000"/>
                <a:lumOff val="60000"/>
              </a:schemeClr>
            </a:gs>
            <a:gs pos="100000">
              <a:srgbClr val="006699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-258d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87624" y="548680"/>
            <a:ext cx="2928325" cy="208823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C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24577" name="Rectangle 1"/>
          <p:cNvSpPr>
            <a:spLocks noChangeArrowheads="1"/>
          </p:cNvSpPr>
          <p:nvPr/>
        </p:nvSpPr>
        <p:spPr bwMode="auto">
          <a:xfrm>
            <a:off x="1331640" y="4365104"/>
            <a:ext cx="4032448" cy="1785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1" i="1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 море, в реках и озёрах</a:t>
            </a:r>
            <a:br>
              <a:rPr kumimoji="0" lang="ru-RU" sz="2200" b="1" i="1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2200" b="1" i="1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Я плаваю, проворный, скорый.</a:t>
            </a:r>
            <a:br>
              <a:rPr kumimoji="0" lang="ru-RU" sz="2200" b="1" i="1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2200" b="1" i="1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Среди военный кораблей</a:t>
            </a:r>
            <a:br>
              <a:rPr kumimoji="0" lang="ru-RU" sz="2200" b="1" i="1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2200" b="1" i="1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Известен лёгкостью своей. (Катер)</a:t>
            </a:r>
            <a:endParaRPr kumimoji="0" lang="ru-RU" sz="2200" b="1" i="1" u="none" strike="noStrike" cap="none" normalizeH="0" baseline="0" dirty="0" smtClean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283968" y="764704"/>
            <a:ext cx="43559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Ходит город-великан</a:t>
            </a:r>
            <a:b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На работу в океан.</a:t>
            </a:r>
            <a:endParaRPr lang="ru-RU" sz="2400" b="1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 descr="Korablik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436096" y="3429000"/>
            <a:ext cx="2509337" cy="3140968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med" advTm="5000">
    <p:sndAc>
      <p:endSnd/>
    </p:sndAc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NiN-s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7140" y="1412776"/>
            <a:ext cx="4624900" cy="3816424"/>
          </a:xfrm>
          <a:prstGeom prst="rect">
            <a:avLst/>
          </a:prstGeom>
          <a:ln w="127000" cap="rnd">
            <a:solidFill>
              <a:srgbClr val="00B0F0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3" name="TextBox 2"/>
          <p:cNvSpPr txBox="1"/>
          <p:nvPr/>
        </p:nvSpPr>
        <p:spPr>
          <a:xfrm>
            <a:off x="1259632" y="476672"/>
            <a:ext cx="6336704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800" b="1" i="1" dirty="0" smtClean="0">
                <a:solidFill>
                  <a:srgbClr val="5C2C04"/>
                </a:solidFill>
                <a:latin typeface="Times New Roman" pitchFamily="18" charset="0"/>
                <a:cs typeface="Times New Roman" pitchFamily="18" charset="0"/>
              </a:rPr>
              <a:t>Подземный транспорт</a:t>
            </a:r>
            <a:endParaRPr lang="ru-RU" sz="3800" b="1" i="1" dirty="0">
              <a:solidFill>
                <a:srgbClr val="5C2C04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220072" y="2060848"/>
            <a:ext cx="345638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Я в любое время года</a:t>
            </a:r>
            <a:b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И в любую непогоду,</a:t>
            </a:r>
            <a:b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Если надо, в час любой</a:t>
            </a:r>
            <a:b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Провезу вас под землей.</a:t>
            </a:r>
            <a:b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</a:br>
            <a:endParaRPr lang="ru-RU" sz="2400" b="1" i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 advTm="5000">
    <p:sndAc>
      <p:endSnd/>
    </p:sndAc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7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transport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808595"/>
            <a:ext cx="7848872" cy="545683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med" advTm="5000">
    <p:sndAc>
      <p:endSnd/>
    </p:sndAc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256</TotalTime>
  <Words>104</Words>
  <Application>Microsoft Office PowerPoint</Application>
  <PresentationFormat>Экран (4:3)</PresentationFormat>
  <Paragraphs>26</Paragraphs>
  <Slides>14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</vt:vector>
  </TitlesOfParts>
  <Company>RePack by SPecialiST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Home</dc:creator>
  <cp:lastModifiedBy>МДОУ</cp:lastModifiedBy>
  <cp:revision>31</cp:revision>
  <dcterms:created xsi:type="dcterms:W3CDTF">2013-03-08T19:08:32Z</dcterms:created>
  <dcterms:modified xsi:type="dcterms:W3CDTF">2023-10-16T11:27:15Z</dcterms:modified>
</cp:coreProperties>
</file>