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91" r:id="rId2"/>
    <p:sldId id="289" r:id="rId3"/>
    <p:sldId id="288" r:id="rId4"/>
    <p:sldId id="299" r:id="rId5"/>
    <p:sldId id="317" r:id="rId6"/>
    <p:sldId id="319" r:id="rId7"/>
    <p:sldId id="320" r:id="rId8"/>
    <p:sldId id="318" r:id="rId9"/>
    <p:sldId id="322" r:id="rId10"/>
    <p:sldId id="323" r:id="rId11"/>
    <p:sldId id="292" r:id="rId12"/>
    <p:sldId id="324" r:id="rId13"/>
    <p:sldId id="321" r:id="rId14"/>
    <p:sldId id="325" r:id="rId15"/>
    <p:sldId id="326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6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9C7503-7D5B-4AAD-A6BD-57C4777A156C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7AC181-A473-40B5-83ED-A2BBB002D82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7AC181-A473-40B5-83ED-A2BBB002D823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E%D0%B1%D1%89%D0%B5%D1%81%D1%82%D0%B2%D0%BE" TargetMode="External"/><Relationship Id="rId2" Type="http://schemas.openxmlformats.org/officeDocument/2006/relationships/hyperlink" Target="https://ru.wikipedia.org/wiki/%D0%AD%D0%BB%D0%B5%D0%BA%D1%82%D1%80%D0%BE%D0%BD%D0%BD%D1%8B%D0%B5_%D0%BA%D0%BE%D0%BC%D0%BC%D1%83%D0%BD%D0%B8%D0%BA%D0%B0%D1%86%D0%B8%D0%B8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hyperlink" Target="https://ru.wikipedia.org/wiki/%D0%A1%D0%BE%D0%BE%D0%B1%D1%89%D0%B5%D1%81%D1%82%D0%B2%D0%BE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qr-online.ru/" TargetMode="External"/><Relationship Id="rId5" Type="http://schemas.openxmlformats.org/officeDocument/2006/relationships/hyperlink" Target="http://qrcoder.ru/" TargetMode="External"/><Relationship Id="rId4" Type="http://schemas.openxmlformats.org/officeDocument/2006/relationships/image" Target="../media/image7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28" y="1000108"/>
            <a:ext cx="6355432" cy="1643074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ru-RU" b="1" dirty="0" smtClean="0">
                <a:solidFill>
                  <a:srgbClr val="7030A0"/>
                </a:solidFill>
                <a:latin typeface="Cambria" pitchFamily="18" charset="0"/>
                <a:ea typeface="Cambria" pitchFamily="18" charset="0"/>
              </a:rPr>
              <a:t>«Информационное </a:t>
            </a:r>
            <a:r>
              <a:rPr lang="ru-RU" b="1" dirty="0" err="1" smtClean="0">
                <a:solidFill>
                  <a:srgbClr val="7030A0"/>
                </a:solidFill>
                <a:latin typeface="Cambria" pitchFamily="18" charset="0"/>
                <a:ea typeface="Cambria" pitchFamily="18" charset="0"/>
              </a:rPr>
              <a:t>медиапространство</a:t>
            </a:r>
            <a:r>
              <a:rPr lang="ru-RU" b="1" dirty="0" smtClean="0">
                <a:solidFill>
                  <a:srgbClr val="7030A0"/>
                </a:solidFill>
                <a:latin typeface="Cambria" pitchFamily="18" charset="0"/>
                <a:ea typeface="Cambria" pitchFamily="18" charset="0"/>
              </a:rPr>
              <a:t> в ДОУ»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Рисунок 5" descr="Картинки компьютера для детей (31 фото) | Приколист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28860" y="2928934"/>
            <a:ext cx="4896544" cy="3527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7643834" y="142852"/>
            <a:ext cx="11998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© МДОУ 5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7677496" cy="838200"/>
          </a:xfrm>
        </p:spPr>
        <p:txBody>
          <a:bodyPr>
            <a:normAutofit/>
          </a:bodyPr>
          <a:lstStyle/>
          <a:p>
            <a:pPr algn="ctr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Медиапространство</a:t>
            </a:r>
            <a:endParaRPr lang="ru-RU" b="1" dirty="0">
              <a:latin typeface="Times New Roman" pitchFamily="18" charset="0"/>
              <a:ea typeface="Cambria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500174"/>
            <a:ext cx="8501122" cy="5112568"/>
          </a:xfrm>
        </p:spPr>
        <p:txBody>
          <a:bodyPr>
            <a:normAutofit fontScale="92500"/>
          </a:bodyPr>
          <a:lstStyle/>
          <a:p>
            <a:pPr algn="just"/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Пространство, создаваемое 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2" tooltip="Электронные коммуникации"/>
              </a:rPr>
              <a:t>электронными средствами коммуникации.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/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Это такое электронное окружение, в котором отдельные люди или их 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3" tooltip="Общество"/>
              </a:rPr>
              <a:t>группы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и другие 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4" tooltip="Сообщество"/>
              </a:rPr>
              <a:t>сообщества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могут действовать вместе в одно и то же время. </a:t>
            </a:r>
          </a:p>
          <a:p>
            <a:pPr algn="just"/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этом пространстве они могут создавать визуальную и звуковую среду, воздействующую на реальное пространство. </a:t>
            </a:r>
          </a:p>
        </p:txBody>
      </p:sp>
      <p:pic>
        <p:nvPicPr>
          <p:cNvPr id="4" name="Рисунок 3" descr="Дистанционное родительское собрание на тему «Компьютерная зависимость. Что  делать?» – МБДОУ ЦРР – &quot;Детский сад № 209&quot;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15206" y="214290"/>
            <a:ext cx="1714480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latin typeface="Cambria" pitchFamily="18" charset="0"/>
                <a:ea typeface="Cambria" pitchFamily="18" charset="0"/>
              </a:rPr>
              <a:t>         </a:t>
            </a:r>
            <a:br>
              <a:rPr lang="ru-RU" sz="2700" b="1" dirty="0" smtClean="0">
                <a:latin typeface="Cambria" pitchFamily="18" charset="0"/>
                <a:ea typeface="Cambria" pitchFamily="18" charset="0"/>
              </a:rPr>
            </a:br>
            <a:r>
              <a:rPr lang="ru-RU" sz="2700" b="1" dirty="0" smtClean="0">
                <a:latin typeface="Cambria" pitchFamily="18" charset="0"/>
                <a:ea typeface="Cambria" pitchFamily="18" charset="0"/>
              </a:rPr>
              <a:t/>
            </a:r>
            <a:br>
              <a:rPr lang="ru-RU" sz="2700" b="1" dirty="0" smtClean="0">
                <a:latin typeface="Cambria" pitchFamily="18" charset="0"/>
                <a:ea typeface="Cambria" pitchFamily="18" charset="0"/>
              </a:rPr>
            </a:b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РЕАЛИЗАЦИЯ </a:t>
            </a:r>
            <a:r>
              <a:rPr lang="ru-RU" sz="3100" b="1" dirty="0" err="1" smtClean="0">
                <a:latin typeface="Times New Roman" pitchFamily="18" charset="0"/>
                <a:cs typeface="Times New Roman" pitchFamily="18" charset="0"/>
              </a:rPr>
              <a:t>фгос</a:t>
            </a: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 до И </a:t>
            </a:r>
            <a:r>
              <a:rPr lang="ru-RU" sz="3100" b="1" dirty="0" err="1" smtClean="0">
                <a:latin typeface="Times New Roman" pitchFamily="18" charset="0"/>
                <a:cs typeface="Times New Roman" pitchFamily="18" charset="0"/>
              </a:rPr>
              <a:t>фоп</a:t>
            </a: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 до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214422"/>
            <a:ext cx="8830816" cy="5382930"/>
          </a:xfrm>
        </p:spPr>
        <p:txBody>
          <a:bodyPr>
            <a:normAutofit fontScale="85000" lnSpcReduction="10000"/>
          </a:bodyPr>
          <a:lstStyle/>
          <a:p>
            <a:pPr lvl="0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Организация одновременного обучения детей, обладающих различными способностями и возможностями</a:t>
            </a:r>
          </a:p>
          <a:p>
            <a:pPr lvl="0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Выстраивание образовательной деятельности на основе индивидуальных особенностей каждого ребенка</a:t>
            </a:r>
          </a:p>
          <a:p>
            <a:pPr lvl="0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Развивающее обучение и реализация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деятельностного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подхода в обогащение развивающей среды ДОУ</a:t>
            </a:r>
          </a:p>
          <a:p>
            <a:pPr lvl="0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Развитие творческого потенциала, инициативы, любознательности, настойчивости, трудолюбия, ответственности, что является целевыми ориентирами ФГОС дошкольного образования</a:t>
            </a:r>
          </a:p>
          <a:p>
            <a:pPr lvl="0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Организация сотрудничества детского сада с семьей </a:t>
            </a:r>
          </a:p>
          <a:p>
            <a:endParaRPr lang="ru-RU" dirty="0"/>
          </a:p>
        </p:txBody>
      </p:sp>
      <p:pic>
        <p:nvPicPr>
          <p:cNvPr id="4" name="Рисунок 3" descr="Правила безопасности в сети Интернет для детей и родителей - Почта, ТВ,  Телефон, Интернет - Информатизация, связь и СМИ - Жизнь в Москве - МОЛНЕТ.RU"/>
          <p:cNvPicPr/>
          <p:nvPr/>
        </p:nvPicPr>
        <p:blipFill>
          <a:blip r:embed="rId2" cstate="print"/>
          <a:srcRect l="17294" t="4638" r="26388" b="16522"/>
          <a:stretch>
            <a:fillRect/>
          </a:stretch>
        </p:blipFill>
        <p:spPr bwMode="auto">
          <a:xfrm>
            <a:off x="6786578" y="0"/>
            <a:ext cx="2143108" cy="14287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1643050"/>
            <a:ext cx="8830816" cy="502631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Планирование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Отчеты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Мониторинги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Подготовка информационных и методических материалов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i="1" dirty="0" smtClean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b="1" dirty="0" smtClean="0">
                <a:latin typeface="Cambria" pitchFamily="18" charset="0"/>
                <a:ea typeface="Cambria" pitchFamily="18" charset="0"/>
              </a:rPr>
              <a:t>         </a:t>
            </a:r>
            <a:br>
              <a:rPr lang="ru-RU" sz="2700" b="1" dirty="0" smtClean="0">
                <a:latin typeface="Cambria" pitchFamily="18" charset="0"/>
                <a:ea typeface="Cambria" pitchFamily="18" charset="0"/>
              </a:rPr>
            </a:br>
            <a:r>
              <a:rPr lang="ru-RU" sz="2700" b="1" dirty="0" smtClean="0">
                <a:latin typeface="Cambria" pitchFamily="18" charset="0"/>
                <a:ea typeface="Cambria" pitchFamily="18" charset="0"/>
              </a:rPr>
              <a:t/>
            </a:r>
            <a:br>
              <a:rPr lang="ru-RU" sz="2700" b="1" dirty="0" smtClean="0">
                <a:latin typeface="Cambria" pitchFamily="18" charset="0"/>
                <a:ea typeface="Cambria" pitchFamily="18" charset="0"/>
              </a:rPr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500042"/>
            <a:ext cx="9144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Применение ЦОТ: 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ведение документации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Дистанционное обучение — Детский сад №25 города Ставрополя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00694" y="4857760"/>
            <a:ext cx="2545615" cy="1540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1142984"/>
            <a:ext cx="8830816" cy="5526376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Подготовка  к занятиям, изучение новых методик, подбор наглядных пособий к занятию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Использование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онлайн-платформ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Мерсибо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Педсовет.орг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МЭО, МЦФР «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Актион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», Педагоги России, Международная педагогическая академия дошкольного образования, АНО СПб ЦДПО «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Развитум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», АНОО ДПО Академия образования взрослых «Альтернатива», Сетевое издание «Солнечный свет», Издательство «Бином», международный центр проведения и разработки интерактивных мероприятий «Талант педагога» и др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Трансляция практических результатов педагогической деятельности </a:t>
            </a:r>
          </a:p>
          <a:p>
            <a:endParaRPr lang="ru-RU" i="1" dirty="0" smtClean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b="1" dirty="0" smtClean="0">
                <a:latin typeface="Cambria" pitchFamily="18" charset="0"/>
                <a:ea typeface="Cambria" pitchFamily="18" charset="0"/>
              </a:rPr>
              <a:t>         </a:t>
            </a:r>
            <a:br>
              <a:rPr lang="ru-RU" sz="2700" b="1" dirty="0" smtClean="0">
                <a:latin typeface="Cambria" pitchFamily="18" charset="0"/>
                <a:ea typeface="Cambria" pitchFamily="18" charset="0"/>
              </a:rPr>
            </a:br>
            <a:r>
              <a:rPr lang="ru-RU" sz="2700" b="1" dirty="0" smtClean="0">
                <a:latin typeface="Cambria" pitchFamily="18" charset="0"/>
                <a:ea typeface="Cambria" pitchFamily="18" charset="0"/>
              </a:rPr>
              <a:t/>
            </a:r>
            <a:br>
              <a:rPr lang="ru-RU" sz="2700" b="1" dirty="0" smtClean="0">
                <a:latin typeface="Cambria" pitchFamily="18" charset="0"/>
                <a:ea typeface="Cambria" pitchFamily="18" charset="0"/>
              </a:rPr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71472" y="500042"/>
            <a:ext cx="764386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Применение ЦОТ:</a:t>
            </a:r>
            <a:r>
              <a:rPr kumimoji="0" lang="ru-RU" sz="28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етодическая работа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1142984"/>
            <a:ext cx="8830816" cy="5526376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ru-RU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Методическое сопровождение: 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семинар-практикум «Повышение компетенций педагогов в области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цифровизации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образования»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цикл мастер-классов: «Использование платформы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LearningApps.org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 условиях дистанционного обучения», «Создание и использование интерактивного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контента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INTERAKTY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», технология кодирования текстовой информации (QR – коды)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мозговой штурм «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Эдьютеймент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как средство повышения мотивации к обучению у дошкольников»</a:t>
            </a:r>
          </a:p>
          <a:p>
            <a:endParaRPr lang="ru-RU" i="1" dirty="0" smtClean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b="1" dirty="0" smtClean="0">
                <a:latin typeface="Cambria" pitchFamily="18" charset="0"/>
                <a:ea typeface="Cambria" pitchFamily="18" charset="0"/>
              </a:rPr>
              <a:t>         </a:t>
            </a:r>
            <a:br>
              <a:rPr lang="ru-RU" sz="2700" b="1" dirty="0" smtClean="0">
                <a:latin typeface="Cambria" pitchFamily="18" charset="0"/>
                <a:ea typeface="Cambria" pitchFamily="18" charset="0"/>
              </a:rPr>
            </a:br>
            <a:r>
              <a:rPr lang="ru-RU" sz="2700" b="1" dirty="0" smtClean="0">
                <a:latin typeface="Cambria" pitchFamily="18" charset="0"/>
                <a:ea typeface="Cambria" pitchFamily="18" charset="0"/>
              </a:rPr>
              <a:t/>
            </a:r>
            <a:br>
              <a:rPr lang="ru-RU" sz="2700" b="1" dirty="0" smtClean="0">
                <a:latin typeface="Cambria" pitchFamily="18" charset="0"/>
                <a:ea typeface="Cambria" pitchFamily="18" charset="0"/>
              </a:rPr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71472" y="500042"/>
            <a:ext cx="764386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Применение ЦОТ:</a:t>
            </a:r>
            <a:r>
              <a:rPr kumimoji="0" lang="ru-RU" sz="28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етодическая работа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1142984"/>
            <a:ext cx="8830816" cy="5526376"/>
          </a:xfrm>
        </p:spPr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ru-RU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Методическое сопровождение: 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консультация «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Геймификация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образовательной деятельности дошкольников»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педагогическая гостиная «Интернет-сообщество: специфика и особенности ведения»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педагогическая мастерская «Электронное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портфолио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 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педагогическая мастерская «Создание интерактивных игр» 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консультация«Что такое видеопредставление педагога? 10 шагов к успеху» 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консультация-презентация «Эффективная презентация для детей и для выступления»</a:t>
            </a:r>
          </a:p>
          <a:p>
            <a:endParaRPr lang="ru-RU" dirty="0" smtClean="0"/>
          </a:p>
          <a:p>
            <a:endParaRPr lang="ru-RU" i="1" dirty="0" smtClean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b="1" dirty="0" smtClean="0">
                <a:latin typeface="Cambria" pitchFamily="18" charset="0"/>
                <a:ea typeface="Cambria" pitchFamily="18" charset="0"/>
              </a:rPr>
              <a:t>         </a:t>
            </a:r>
            <a:br>
              <a:rPr lang="ru-RU" sz="2700" b="1" dirty="0" smtClean="0">
                <a:latin typeface="Cambria" pitchFamily="18" charset="0"/>
                <a:ea typeface="Cambria" pitchFamily="18" charset="0"/>
              </a:rPr>
            </a:br>
            <a:r>
              <a:rPr lang="ru-RU" sz="2700" b="1" dirty="0" smtClean="0">
                <a:latin typeface="Cambria" pitchFamily="18" charset="0"/>
                <a:ea typeface="Cambria" pitchFamily="18" charset="0"/>
              </a:rPr>
              <a:t/>
            </a:r>
            <a:br>
              <a:rPr lang="ru-RU" sz="2700" b="1" dirty="0" smtClean="0">
                <a:latin typeface="Cambria" pitchFamily="18" charset="0"/>
                <a:ea typeface="Cambria" pitchFamily="18" charset="0"/>
              </a:rPr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71472" y="500042"/>
            <a:ext cx="764386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Применение ЦОТ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r>
              <a:rPr kumimoji="0" lang="ru-RU" sz="32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етодическая работа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214422"/>
            <a:ext cx="8143932" cy="5454938"/>
          </a:xfrm>
        </p:spPr>
        <p:txBody>
          <a:bodyPr>
            <a:normAutofit/>
          </a:bodyPr>
          <a:lstStyle/>
          <a:p>
            <a:pPr lvl="0" algn="just">
              <a:buNone/>
            </a:pPr>
            <a:r>
              <a:rPr lang="ru-RU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Тематический контроль «</a:t>
            </a:r>
            <a:r>
              <a:rPr lang="ru-RU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Цифровизация</a:t>
            </a:r>
            <a:r>
              <a:rPr lang="ru-RU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 ДОУ»: </a:t>
            </a:r>
            <a:endParaRPr lang="ru-RU" sz="3600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Самоанализ  по использованию электронных ресурсов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использованием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google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Диска проведено анкетирование родителей воспитанников по информационной безопасности среды и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кибергигиены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детей «Информационная безопасность детей дошкольного возраста»</a:t>
            </a:r>
          </a:p>
          <a:p>
            <a:endParaRPr lang="ru-RU" i="1" dirty="0" smtClean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b="1" dirty="0" smtClean="0">
                <a:latin typeface="Cambria" pitchFamily="18" charset="0"/>
                <a:ea typeface="Cambria" pitchFamily="18" charset="0"/>
              </a:rPr>
              <a:t>         </a:t>
            </a:r>
            <a:br>
              <a:rPr lang="ru-RU" sz="2700" b="1" dirty="0" smtClean="0">
                <a:latin typeface="Cambria" pitchFamily="18" charset="0"/>
                <a:ea typeface="Cambria" pitchFamily="18" charset="0"/>
              </a:rPr>
            </a:br>
            <a:r>
              <a:rPr lang="ru-RU" sz="2700" b="1" dirty="0" smtClean="0">
                <a:latin typeface="Cambria" pitchFamily="18" charset="0"/>
                <a:ea typeface="Cambria" pitchFamily="18" charset="0"/>
              </a:rPr>
              <a:t/>
            </a:r>
            <a:br>
              <a:rPr lang="ru-RU" sz="2700" b="1" dirty="0" smtClean="0">
                <a:latin typeface="Cambria" pitchFamily="18" charset="0"/>
                <a:ea typeface="Cambria" pitchFamily="18" charset="0"/>
              </a:rPr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785786" y="500042"/>
            <a:ext cx="835821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Применение ЦОТ</a:t>
            </a:r>
            <a:r>
              <a:rPr lang="ru-RU" sz="32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r>
              <a:rPr lang="ru-RU" sz="28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етодическая работа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214422"/>
            <a:ext cx="8143932" cy="5454938"/>
          </a:xfrm>
        </p:spPr>
        <p:txBody>
          <a:bodyPr>
            <a:normAutofit/>
          </a:bodyPr>
          <a:lstStyle/>
          <a:p>
            <a:pPr lvl="0" algn="just">
              <a:buNone/>
            </a:pPr>
            <a:r>
              <a:rPr lang="ru-RU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Конкурсы ДОУ </a:t>
            </a:r>
            <a:endParaRPr lang="ru-RU" sz="3600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Онлайн-конкурс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«Вкусный дорожный знак»</a:t>
            </a:r>
          </a:p>
          <a:p>
            <a:pPr algn="just"/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Фотобаттл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«Осенние чудеса»</a:t>
            </a:r>
          </a:p>
          <a:p>
            <a:pPr algn="just">
              <a:buNone/>
            </a:pP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Конкурс ведения групповых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интернет-сообществ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«В сообществе с родителями» </a:t>
            </a:r>
          </a:p>
          <a:p>
            <a:endParaRPr lang="ru-RU" i="1" dirty="0" smtClean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b="1" dirty="0" smtClean="0">
                <a:latin typeface="Cambria" pitchFamily="18" charset="0"/>
                <a:ea typeface="Cambria" pitchFamily="18" charset="0"/>
              </a:rPr>
              <a:t>         </a:t>
            </a:r>
            <a:br>
              <a:rPr lang="ru-RU" sz="2700" b="1" dirty="0" smtClean="0">
                <a:latin typeface="Cambria" pitchFamily="18" charset="0"/>
                <a:ea typeface="Cambria" pitchFamily="18" charset="0"/>
              </a:rPr>
            </a:br>
            <a:r>
              <a:rPr lang="ru-RU" sz="2700" b="1" dirty="0" smtClean="0">
                <a:latin typeface="Cambria" pitchFamily="18" charset="0"/>
                <a:ea typeface="Cambria" pitchFamily="18" charset="0"/>
              </a:rPr>
              <a:t/>
            </a:r>
            <a:br>
              <a:rPr lang="ru-RU" sz="2700" b="1" dirty="0" smtClean="0">
                <a:latin typeface="Cambria" pitchFamily="18" charset="0"/>
                <a:ea typeface="Cambria" pitchFamily="18" charset="0"/>
              </a:rPr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785786" y="500042"/>
            <a:ext cx="835821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Применение ЦОТ</a:t>
            </a:r>
            <a:r>
              <a:rPr lang="ru-RU" sz="32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r>
              <a:rPr lang="ru-RU" sz="28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етодическая работа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214422"/>
            <a:ext cx="8143932" cy="5454938"/>
          </a:xfrm>
        </p:spPr>
        <p:txBody>
          <a:bodyPr>
            <a:normAutofit/>
          </a:bodyPr>
          <a:lstStyle/>
          <a:p>
            <a:pPr lvl="0" algn="just">
              <a:buNone/>
            </a:pPr>
            <a:r>
              <a:rPr lang="ru-RU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Конкурсы </a:t>
            </a:r>
            <a:endParaRPr lang="ru-RU" sz="3600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областной конкурс «Лучшая страница по безопасности дорожного движения на сайте образовательной организации» (3 место, 2021г.)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муниципальный этап областного конкурса «Лучшая страница по безопасности дорожного движения на сайте образовательной организации» (1 место, 2023 г.)</a:t>
            </a:r>
          </a:p>
          <a:p>
            <a:endParaRPr lang="ru-RU" i="1" dirty="0" smtClean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b="1" dirty="0" smtClean="0">
                <a:latin typeface="Cambria" pitchFamily="18" charset="0"/>
                <a:ea typeface="Cambria" pitchFamily="18" charset="0"/>
              </a:rPr>
              <a:t>         </a:t>
            </a:r>
            <a:br>
              <a:rPr lang="ru-RU" sz="2700" b="1" dirty="0" smtClean="0">
                <a:latin typeface="Cambria" pitchFamily="18" charset="0"/>
                <a:ea typeface="Cambria" pitchFamily="18" charset="0"/>
              </a:rPr>
            </a:br>
            <a:r>
              <a:rPr lang="ru-RU" sz="2700" b="1" dirty="0" smtClean="0">
                <a:latin typeface="Cambria" pitchFamily="18" charset="0"/>
                <a:ea typeface="Cambria" pitchFamily="18" charset="0"/>
              </a:rPr>
              <a:t/>
            </a:r>
            <a:br>
              <a:rPr lang="ru-RU" sz="2700" b="1" dirty="0" smtClean="0">
                <a:latin typeface="Cambria" pitchFamily="18" charset="0"/>
                <a:ea typeface="Cambria" pitchFamily="18" charset="0"/>
              </a:rPr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785786" y="500042"/>
            <a:ext cx="835821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Применение ЦОТ</a:t>
            </a:r>
            <a:r>
              <a:rPr lang="ru-RU" sz="32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r>
              <a:rPr lang="ru-RU" sz="28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етодическая работа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1142984"/>
            <a:ext cx="8830816" cy="5526376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«Основы обеспечения информационной безопасности детей»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«Основы подготовки цифровых изображений» 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«Разработка интерактивных дидактических материалов»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«Методология и технологии дистанционного обучения в образовательной организации»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«Формирование и развитие педагогической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ИКТ-компетентности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 соответствии с требованиями ФГОС и профессионального стандарта»  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«Создаём виртуальные экскурсии»     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«Создаём интерактивный плакат»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ВКС,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вебинары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онлайн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конференции, мастер классы, дистанционное повышение квалификации и переподготовки, конкурсы профессионального мастерства, методических разработок, тестирования, опросы и пр.)  </a:t>
            </a:r>
          </a:p>
          <a:p>
            <a:pPr lvl="0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85720" y="457200"/>
            <a:ext cx="8501122" cy="838200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latin typeface="Cambria" pitchFamily="18" charset="0"/>
                <a:ea typeface="Cambria" pitchFamily="18" charset="0"/>
              </a:rPr>
              <a:t>         </a:t>
            </a:r>
            <a:br>
              <a:rPr lang="ru-RU" sz="2700" b="1" dirty="0" smtClean="0">
                <a:latin typeface="Cambria" pitchFamily="18" charset="0"/>
                <a:ea typeface="Cambria" pitchFamily="18" charset="0"/>
              </a:rPr>
            </a:br>
            <a:r>
              <a:rPr lang="ru-RU" sz="3100" b="1" dirty="0" smtClean="0">
                <a:latin typeface="Times New Roman" pitchFamily="18" charset="0"/>
                <a:ea typeface="Cambria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latin typeface="Times New Roman" pitchFamily="18" charset="0"/>
                <a:ea typeface="Cambria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Применение ЦОТ</a:t>
            </a:r>
            <a:r>
              <a:rPr lang="ru-RU" sz="22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r>
              <a:rPr lang="ru-RU" sz="27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повышение квалификации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1628800"/>
            <a:ext cx="8830816" cy="50405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Образовательная платформа «Диалог регион»: 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«Академия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госпабликов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«Эффективная работа в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мессенджерах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чат-ботах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марафон «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ПроДвижение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Госпаблики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lvl="0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85720" y="457200"/>
            <a:ext cx="8501122" cy="838200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latin typeface="Cambria" pitchFamily="18" charset="0"/>
                <a:ea typeface="Cambria" pitchFamily="18" charset="0"/>
              </a:rPr>
              <a:t>         </a:t>
            </a:r>
            <a:br>
              <a:rPr lang="ru-RU" sz="2700" b="1" dirty="0" smtClean="0">
                <a:latin typeface="Cambria" pitchFamily="18" charset="0"/>
                <a:ea typeface="Cambria" pitchFamily="18" charset="0"/>
              </a:rPr>
            </a:br>
            <a:r>
              <a:rPr lang="ru-RU" sz="3100" b="1" dirty="0" smtClean="0">
                <a:latin typeface="Times New Roman" pitchFamily="18" charset="0"/>
                <a:ea typeface="Cambria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latin typeface="Times New Roman" pitchFamily="18" charset="0"/>
                <a:ea typeface="Cambria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Применение ЦОТ</a:t>
            </a:r>
            <a:r>
              <a:rPr lang="ru-RU" sz="22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r>
              <a:rPr lang="ru-RU" sz="27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повышение квалификации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 descr="Дистанционное обучение — Детский сад №25 города Ставрополя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40152" y="4725144"/>
            <a:ext cx="2545615" cy="1540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928670"/>
            <a:ext cx="8215370" cy="5072098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Занятия с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мультимедийной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поддержкой (презентации, интерактивные игры, фото/видео, мультфильмы, аудио записи, цифровые истории, виртуальные экскурсии, элементы технологий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геймификации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и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эдьютеймента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lvl="0" algn="just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Использование в работе с родителями (сайт детского сада, группы и чаты в ВК, официальный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госпаблик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 ВК)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85720" y="457200"/>
            <a:ext cx="8715436" cy="685784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latin typeface="Cambria" pitchFamily="18" charset="0"/>
                <a:ea typeface="Cambria" pitchFamily="18" charset="0"/>
              </a:rPr>
              <a:t>         </a:t>
            </a:r>
            <a:br>
              <a:rPr lang="ru-RU" sz="2700" b="1" dirty="0" smtClean="0">
                <a:latin typeface="Cambria" pitchFamily="18" charset="0"/>
                <a:ea typeface="Cambria" pitchFamily="18" charset="0"/>
              </a:rPr>
            </a:br>
            <a:r>
              <a:rPr lang="ru-RU" sz="3100" b="1" dirty="0" smtClean="0">
                <a:latin typeface="Times New Roman" pitchFamily="18" charset="0"/>
                <a:ea typeface="Cambria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latin typeface="Times New Roman" pitchFamily="18" charset="0"/>
                <a:ea typeface="Cambria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Применение ЦОТ</a:t>
            </a:r>
            <a:r>
              <a:rPr lang="ru-RU" sz="22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br>
              <a:rPr lang="ru-RU" sz="22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Воспитательно-образовательный процесс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7" name="Рисунок 6" descr="http://qrcoder.ru/code/?https%3A%2F%2Fmishka-knizhka.ru%2Fskazki-dlay-detey%2Fskazki-narodov-mira%2Fbritanskie-narodnye-skazki%2Ftri-porosenka%2F&amp;4&amp;0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cx="http://schemas.microsoft.com/office/drawing/2014/chartex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4071934" y="5500702"/>
            <a:ext cx="1081830" cy="115443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Содержимое 3"/>
          <p:cNvPicPr>
            <a:picLocks/>
          </p:cNvPicPr>
          <p:nvPr/>
        </p:nvPicPr>
        <p:blipFill>
          <a:blip r:embed="rId3" cstate="print"/>
          <a:srcRect l="6234" t="15722" r="72163" b="32990"/>
          <a:stretch>
            <a:fillRect/>
          </a:stretch>
        </p:blipFill>
        <p:spPr bwMode="auto">
          <a:xfrm>
            <a:off x="7000892" y="5286388"/>
            <a:ext cx="1267273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/>
          <p:nvPr/>
        </p:nvPicPr>
        <p:blipFill>
          <a:blip r:embed="rId4" cstate="print"/>
          <a:srcRect l="2030" t="16753" r="68974" b="18814"/>
          <a:stretch>
            <a:fillRect/>
          </a:stretch>
        </p:blipFill>
        <p:spPr bwMode="auto">
          <a:xfrm>
            <a:off x="1500166" y="5429264"/>
            <a:ext cx="1112476" cy="12739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451520"/>
          </a:xfrm>
        </p:spPr>
        <p:txBody>
          <a:bodyPr>
            <a:noAutofit/>
          </a:bodyPr>
          <a:lstStyle/>
          <a:p>
            <a:r>
              <a:rPr lang="ru-RU" sz="3200" b="1" cap="none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Как создать QR-код?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196752"/>
            <a:ext cx="8686800" cy="4525963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Содержимое 3"/>
          <p:cNvPicPr>
            <a:picLocks/>
          </p:cNvPicPr>
          <p:nvPr/>
        </p:nvPicPr>
        <p:blipFill>
          <a:blip r:embed="rId3" cstate="print"/>
          <a:srcRect l="6234" t="15722" r="72163" b="32990"/>
          <a:stretch>
            <a:fillRect/>
          </a:stretch>
        </p:blipFill>
        <p:spPr bwMode="auto">
          <a:xfrm>
            <a:off x="7596336" y="3068960"/>
            <a:ext cx="1338711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qrcoder.ru/code/?https%3A%2F%2Fmishka-knizhka.ru%2Fskazki-dlay-detey%2Fskazki-narodov-mira%2Fbritanskie-narodnye-skazki%2Ftri-porosenka%2F&amp;4&amp;0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cx="http://schemas.microsoft.com/office/drawing/2014/chartex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268760"/>
            <a:ext cx="1296144" cy="1440160"/>
          </a:xfrm>
          <a:prstGeom prst="rect">
            <a:avLst/>
          </a:prstGeom>
          <a:noFill/>
          <a:ln>
            <a:noFill/>
          </a:ln>
        </p:spPr>
      </p:pic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251520" y="1052736"/>
            <a:ext cx="5976664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Материалы и инструменты для создания QR-кода необходимо: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телефон или планшет со сканером QR-кодов;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генератор QR – кодов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5"/>
              </a:rPr>
              <a:t>http://qrcoder.ru/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(можно использовать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онлайн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6"/>
              </a:rPr>
              <a:t>https://qr-online.ru/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);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 документ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Microsoft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Word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или презентация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Microsoft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PowerPoint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для сохранения кода.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Как создать QR-код?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скопировать ссылку на нужную информацию;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ввести информацию, которую хотим закодировать в поле для кодирования; 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кнопка «Создать». Код готов!!!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кликнув правой кнопкой мыши на созданный код, открыть его в новой вкладке и скопировать изображение, затем вставить его в презентацию или документ, распечатать.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7" cstate="print"/>
          <a:srcRect l="2030" t="16753" r="68974" b="18814"/>
          <a:stretch>
            <a:fillRect/>
          </a:stretch>
        </p:blipFill>
        <p:spPr bwMode="auto">
          <a:xfrm>
            <a:off x="6444208" y="4941168"/>
            <a:ext cx="1240532" cy="1478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0166" y="1214422"/>
            <a:ext cx="6355432" cy="114300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 smtClean="0">
                <a:solidFill>
                  <a:srgbClr val="7030A0"/>
                </a:solidFill>
                <a:latin typeface="Cambria" pitchFamily="18" charset="0"/>
                <a:ea typeface="Cambria" pitchFamily="18" charset="0"/>
              </a:rPr>
              <a:t>СПАСИБО ЗА внимание!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Рисунок 5" descr="Картинки компьютера для детей (31 фото) | Приколист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5984" y="2571744"/>
            <a:ext cx="4896544" cy="3527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1955</TotalTime>
  <Words>591</Words>
  <Application>Microsoft Office PowerPoint</Application>
  <PresentationFormat>Экран (4:3)</PresentationFormat>
  <Paragraphs>87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Трек</vt:lpstr>
      <vt:lpstr>«Информационное медиапространство в ДОУ»  </vt:lpstr>
      <vt:lpstr>Медиапространство</vt:lpstr>
      <vt:lpstr>           РЕАЛИЗАЦИЯ фгос до И фоп до  </vt:lpstr>
      <vt:lpstr>             </vt:lpstr>
      <vt:lpstr>             </vt:lpstr>
      <vt:lpstr>             </vt:lpstr>
      <vt:lpstr>             </vt:lpstr>
      <vt:lpstr>             </vt:lpstr>
      <vt:lpstr>             </vt:lpstr>
      <vt:lpstr>             </vt:lpstr>
      <vt:lpstr>           Применение ЦОТ: повышение квалификации    </vt:lpstr>
      <vt:lpstr>           Применение ЦОТ: повышение квалификации    </vt:lpstr>
      <vt:lpstr>           Применение ЦОТ:  Воспитательно-образовательный процесс   </vt:lpstr>
      <vt:lpstr>Как создать QR-код?</vt:lpstr>
      <vt:lpstr>СПАСИБО ЗА внимание!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МДОУ</cp:lastModifiedBy>
  <cp:revision>192</cp:revision>
  <dcterms:created xsi:type="dcterms:W3CDTF">2023-03-13T07:22:17Z</dcterms:created>
  <dcterms:modified xsi:type="dcterms:W3CDTF">2024-01-24T13:48:39Z</dcterms:modified>
</cp:coreProperties>
</file>