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8" r:id="rId2"/>
    <p:sldId id="257" r:id="rId3"/>
    <p:sldId id="321" r:id="rId4"/>
    <p:sldId id="259" r:id="rId5"/>
    <p:sldId id="258" r:id="rId6"/>
    <p:sldId id="263" r:id="rId7"/>
    <p:sldId id="267" r:id="rId8"/>
    <p:sldId id="287" r:id="rId9"/>
    <p:sldId id="293" r:id="rId10"/>
    <p:sldId id="282" r:id="rId11"/>
    <p:sldId id="269" r:id="rId12"/>
    <p:sldId id="283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303" r:id="rId23"/>
    <p:sldId id="304" r:id="rId24"/>
    <p:sldId id="305" r:id="rId25"/>
    <p:sldId id="306" r:id="rId26"/>
    <p:sldId id="307" r:id="rId27"/>
    <p:sldId id="308" r:id="rId28"/>
    <p:sldId id="309" r:id="rId29"/>
    <p:sldId id="310" r:id="rId30"/>
    <p:sldId id="311" r:id="rId31"/>
    <p:sldId id="312" r:id="rId32"/>
    <p:sldId id="313" r:id="rId33"/>
    <p:sldId id="314" r:id="rId34"/>
    <p:sldId id="315" r:id="rId35"/>
    <p:sldId id="316" r:id="rId36"/>
    <p:sldId id="317" r:id="rId37"/>
    <p:sldId id="318" r:id="rId38"/>
    <p:sldId id="319" r:id="rId39"/>
    <p:sldId id="320" r:id="rId40"/>
    <p:sldId id="284" r:id="rId41"/>
    <p:sldId id="291" r:id="rId42"/>
    <p:sldId id="285" r:id="rId43"/>
    <p:sldId id="292" r:id="rId44"/>
    <p:sldId id="322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7A8248B0-C144-445D-8541-2ACA01DD4237}">
          <p14:sldIdLst>
            <p14:sldId id="256"/>
            <p14:sldId id="257"/>
            <p14:sldId id="259"/>
            <p14:sldId id="258"/>
            <p14:sldId id="260"/>
            <p14:sldId id="262"/>
            <p14:sldId id="263"/>
            <p14:sldId id="264"/>
            <p14:sldId id="261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2412-8440-4189-BBCC-A1D5BA11FF6E}" type="datetimeFigureOut">
              <a:rPr lang="ru-RU" smtClean="0"/>
              <a:pPr/>
              <a:t>05.04.2017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8DBD1-D932-4CA3-874B-964350AC25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2412-8440-4189-BBCC-A1D5BA11FF6E}" type="datetimeFigureOut">
              <a:rPr lang="ru-RU" smtClean="0"/>
              <a:pPr/>
              <a:t>05.04.2017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8DBD1-D932-4CA3-874B-964350AC25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2412-8440-4189-BBCC-A1D5BA11FF6E}" type="datetimeFigureOut">
              <a:rPr lang="ru-RU" smtClean="0"/>
              <a:pPr/>
              <a:t>05.04.2017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8DBD1-D932-4CA3-874B-964350AC25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2412-8440-4189-BBCC-A1D5BA11FF6E}" type="datetimeFigureOut">
              <a:rPr lang="ru-RU" smtClean="0"/>
              <a:pPr/>
              <a:t>05.04.2017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8DBD1-D932-4CA3-874B-964350AC25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2412-8440-4189-BBCC-A1D5BA11FF6E}" type="datetimeFigureOut">
              <a:rPr lang="ru-RU" smtClean="0"/>
              <a:pPr/>
              <a:t>05.04.2017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8DBD1-D932-4CA3-874B-964350AC25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2412-8440-4189-BBCC-A1D5BA11FF6E}" type="datetimeFigureOut">
              <a:rPr lang="ru-RU" smtClean="0"/>
              <a:pPr/>
              <a:t>05.04.2017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8DBD1-D932-4CA3-874B-964350AC25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2412-8440-4189-BBCC-A1D5BA11FF6E}" type="datetimeFigureOut">
              <a:rPr lang="ru-RU" smtClean="0"/>
              <a:pPr/>
              <a:t>05.04.2017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8DBD1-D932-4CA3-874B-964350AC25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2412-8440-4189-BBCC-A1D5BA11FF6E}" type="datetimeFigureOut">
              <a:rPr lang="ru-RU" smtClean="0"/>
              <a:pPr/>
              <a:t>05.04.2017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8DBD1-D932-4CA3-874B-964350AC25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2412-8440-4189-BBCC-A1D5BA11FF6E}" type="datetimeFigureOut">
              <a:rPr lang="ru-RU" smtClean="0"/>
              <a:pPr/>
              <a:t>05.04.2017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8DBD1-D932-4CA3-874B-964350AC25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2412-8440-4189-BBCC-A1D5BA11FF6E}" type="datetimeFigureOut">
              <a:rPr lang="ru-RU" smtClean="0"/>
              <a:pPr/>
              <a:t>05.04.2017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8DBD1-D932-4CA3-874B-964350AC25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52412-8440-4189-BBCC-A1D5BA11FF6E}" type="datetimeFigureOut">
              <a:rPr lang="ru-RU" smtClean="0"/>
              <a:pPr/>
              <a:t>05.04.2017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8DBD1-D932-4CA3-874B-964350AC25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5C52412-8440-4189-BBCC-A1D5BA11FF6E}" type="datetimeFigureOut">
              <a:rPr lang="ru-RU" smtClean="0"/>
              <a:pPr/>
              <a:t>05.04.2017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F78DBD1-D932-4CA3-874B-964350AC25F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user.gto.ru/user/register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Pictures\ГТО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428604"/>
            <a:ext cx="9001188" cy="60007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56791" y="332656"/>
            <a:ext cx="54809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Что такое ГТО ?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429000"/>
            <a:ext cx="4956248" cy="3299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Содержимое 2"/>
          <p:cNvSpPr>
            <a:spLocks noGrp="1"/>
          </p:cNvSpPr>
          <p:nvPr/>
        </p:nvSpPr>
        <p:spPr>
          <a:xfrm>
            <a:off x="2581644" y="1189638"/>
            <a:ext cx="6298532" cy="21033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Общероссийское движение «Готов к труду и обороне» -  программа физкультурной подготовки.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26" y="2111774"/>
            <a:ext cx="3357737" cy="4616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466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500042"/>
            <a:ext cx="771530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3600" b="1" dirty="0" smtClean="0">
                <a:solidFill>
                  <a:srgbClr val="7030A0"/>
                </a:solidFill>
              </a:rPr>
              <a:t>Цель комплекса ГТО – </a:t>
            </a:r>
            <a:r>
              <a:rPr lang="ru-RU" sz="3600" b="1" dirty="0" smtClean="0"/>
              <a:t>увеличение продолжительности жизни населения с помощью систематической физической подготовки. </a:t>
            </a:r>
          </a:p>
          <a:p>
            <a:r>
              <a:rPr lang="ru-RU" sz="3600" b="1" dirty="0" smtClean="0">
                <a:solidFill>
                  <a:srgbClr val="7030A0"/>
                </a:solidFill>
              </a:rPr>
              <a:t>Задача</a:t>
            </a:r>
            <a:r>
              <a:rPr lang="ru-RU" sz="3600" b="1" dirty="0" smtClean="0"/>
              <a:t> – массовое внедрение комплекса ГТО, охват системой подготовки всех возрастных групп населения. </a:t>
            </a:r>
            <a:endParaRPr lang="ru-RU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203504" y="1700808"/>
            <a:ext cx="2688976" cy="469885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/>
              <a:t>Существовала программа с 1931 по 1991 год. </a:t>
            </a:r>
            <a:endParaRPr lang="ru-RU" sz="2800" dirty="0" smtClean="0"/>
          </a:p>
          <a:p>
            <a:pPr>
              <a:buNone/>
            </a:pPr>
            <a:endParaRPr lang="ru-RU" sz="2800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282" y="1643050"/>
            <a:ext cx="6096000" cy="473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22735" y="188640"/>
            <a:ext cx="569418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Из истории ГТО </a:t>
            </a:r>
            <a:endParaRPr lang="ru-RU" sz="5400" b="1" cap="none" spc="0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778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98" y="1528292"/>
            <a:ext cx="3745814" cy="5273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79912" y="1268761"/>
            <a:ext cx="511256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Охватывала население в возрасте от 10 до 60 лет.</a:t>
            </a:r>
          </a:p>
          <a:p>
            <a:endParaRPr lang="ru-RU" sz="2400" dirty="0" smtClean="0">
              <a:solidFill>
                <a:srgbClr val="002060"/>
              </a:solidFill>
            </a:endParaRPr>
          </a:p>
          <a:p>
            <a:r>
              <a:rPr lang="ru-RU" sz="2400" dirty="0" smtClean="0">
                <a:solidFill>
                  <a:srgbClr val="002060"/>
                </a:solidFill>
              </a:rPr>
              <a:t>Необходимо было сдать определенные нормативы по физической подготовке.</a:t>
            </a:r>
          </a:p>
          <a:p>
            <a:endParaRPr lang="ru-RU" sz="2400" dirty="0" smtClean="0">
              <a:solidFill>
                <a:srgbClr val="002060"/>
              </a:solidFill>
            </a:endParaRPr>
          </a:p>
          <a:p>
            <a:r>
              <a:rPr lang="ru-RU" sz="2400" dirty="0" smtClean="0">
                <a:solidFill>
                  <a:srgbClr val="002060"/>
                </a:solidFill>
              </a:rPr>
              <a:t>Сдавать нужно было такие виды упражнений, как бег, прыжки в длину и в высоту, плавание, метание мяча, лыжные гонки, подтягивание на перекладине, стрельба, велокросс, туристский поход и др.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188640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Из истории ГТО </a:t>
            </a:r>
          </a:p>
        </p:txBody>
      </p:sp>
    </p:spTree>
    <p:extLst>
      <p:ext uri="{BB962C8B-B14F-4D97-AF65-F5344CB8AC3E}">
        <p14:creationId xmlns:p14="http://schemas.microsoft.com/office/powerpoint/2010/main" xmlns="" val="2426496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252" y="0"/>
            <a:ext cx="6222747" cy="4429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2334"/>
            <a:ext cx="18288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0946" y="2341902"/>
            <a:ext cx="2327766" cy="2087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4282" y="4500570"/>
            <a:ext cx="87154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>
                <a:latin typeface="Calibri" pitchFamily="34" charset="0"/>
              </a:rPr>
              <a:t>    Сдача нормативов подтверждалась особыми значками. </a:t>
            </a:r>
          </a:p>
          <a:p>
            <a:pPr>
              <a:buNone/>
            </a:pPr>
            <a:r>
              <a:rPr lang="ru-RU" sz="2400" b="1" dirty="0" smtClean="0">
                <a:latin typeface="Calibri" pitchFamily="34" charset="0"/>
              </a:rPr>
              <a:t>    В зависимости от уровня достижений сдающие нормативы каждой ступени награждались золотым или серебряным значком.</a:t>
            </a:r>
          </a:p>
          <a:p>
            <a:pPr>
              <a:buNone/>
            </a:pPr>
            <a:r>
              <a:rPr lang="ru-RU" sz="2400" b="1" dirty="0" smtClean="0">
                <a:latin typeface="Calibri" pitchFamily="34" charset="0"/>
              </a:rPr>
              <a:t>   </a:t>
            </a:r>
            <a:r>
              <a:rPr lang="ru-RU" sz="2400" b="1" dirty="0" smtClean="0">
                <a:latin typeface="Calibri"/>
              </a:rPr>
              <a:t>Те, кто сдавал нормативы в течение нескольких лет, получали значок «Почётный значок ГТО».</a:t>
            </a:r>
            <a:endParaRPr lang="ru-RU" sz="2400" b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897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000240"/>
            <a:ext cx="3214678" cy="2408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624684" y="571480"/>
            <a:ext cx="6400800" cy="3251836"/>
          </a:xfrm>
        </p:spPr>
        <p:txBody>
          <a:bodyPr/>
          <a:lstStyle/>
          <a:p>
            <a:pPr marL="342900" lvl="0" indent="-342900" algn="ctr">
              <a:spcAft>
                <a:spcPts val="0"/>
              </a:spcAft>
              <a:buClrTx/>
              <a:buSzTx/>
              <a:buNone/>
            </a:pPr>
            <a:r>
              <a:rPr lang="ru-RU" sz="3000" dirty="0">
                <a:solidFill>
                  <a:srgbClr val="002060"/>
                </a:solidFill>
                <a:latin typeface="Calibri"/>
              </a:rPr>
              <a:t>В </a:t>
            </a:r>
            <a:r>
              <a:rPr lang="ru-RU" sz="3000" dirty="0" smtClean="0">
                <a:solidFill>
                  <a:srgbClr val="002060"/>
                </a:solidFill>
                <a:latin typeface="Calibri"/>
              </a:rPr>
              <a:t>90 – е годы, </a:t>
            </a:r>
          </a:p>
          <a:p>
            <a:pPr marL="342900" lvl="0" indent="-342900" algn="ctr">
              <a:spcAft>
                <a:spcPts val="0"/>
              </a:spcAft>
              <a:buClrTx/>
              <a:buSzTx/>
              <a:buNone/>
            </a:pPr>
            <a:r>
              <a:rPr lang="ru-RU" sz="3000" dirty="0" smtClean="0">
                <a:solidFill>
                  <a:srgbClr val="002060"/>
                </a:solidFill>
                <a:latin typeface="Calibri"/>
              </a:rPr>
              <a:t>комплекс </a:t>
            </a:r>
            <a:r>
              <a:rPr lang="ru-RU" sz="3000" dirty="0">
                <a:solidFill>
                  <a:srgbClr val="002060"/>
                </a:solidFill>
                <a:latin typeface="Calibri"/>
              </a:rPr>
              <a:t>ГТО был предан забвению, </a:t>
            </a:r>
            <a:endParaRPr lang="ru-RU" sz="3000" dirty="0" smtClean="0">
              <a:solidFill>
                <a:srgbClr val="002060"/>
              </a:solidFill>
              <a:latin typeface="Calibri"/>
            </a:endParaRPr>
          </a:p>
          <a:p>
            <a:pPr marL="342900" lvl="0" indent="-342900" algn="ctr">
              <a:spcAft>
                <a:spcPts val="0"/>
              </a:spcAft>
              <a:buClrTx/>
              <a:buSzTx/>
              <a:buNone/>
            </a:pPr>
            <a:r>
              <a:rPr lang="ru-RU" sz="3000" dirty="0" smtClean="0">
                <a:solidFill>
                  <a:srgbClr val="002060"/>
                </a:solidFill>
                <a:latin typeface="Calibri"/>
              </a:rPr>
              <a:t>что </a:t>
            </a:r>
            <a:r>
              <a:rPr lang="ru-RU" sz="3000" dirty="0">
                <a:solidFill>
                  <a:srgbClr val="002060"/>
                </a:solidFill>
                <a:latin typeface="Calibri"/>
              </a:rPr>
              <a:t>существенно   отразилось на физической подготовке граждан и, в первую очередь, молодежи.</a:t>
            </a:r>
          </a:p>
          <a:p>
            <a:pPr marL="342900" lvl="0" indent="-342900" algn="ctr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endParaRPr lang="ru-RU" sz="3000" dirty="0">
              <a:solidFill>
                <a:prstClr val="black"/>
              </a:solidFill>
              <a:latin typeface="Calibri"/>
            </a:endParaRPr>
          </a:p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409728"/>
            <a:ext cx="2448272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365104"/>
            <a:ext cx="2667000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3206" y="11254"/>
            <a:ext cx="2228478" cy="1863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1274" y="4357693"/>
            <a:ext cx="3990925" cy="2394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874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9424" y="1285860"/>
            <a:ext cx="4898856" cy="5286412"/>
          </a:xfrm>
        </p:spPr>
        <p:txBody>
          <a:bodyPr>
            <a:normAutofit fontScale="92500"/>
          </a:bodyPr>
          <a:lstStyle/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800" u="sng" dirty="0" smtClean="0"/>
              <a:t>24 марта 2014 года </a:t>
            </a:r>
            <a:r>
              <a:rPr lang="ru-RU" sz="2800" dirty="0" smtClean="0"/>
              <a:t>Президент России Владимир Путин подписал указ о возрождении норм ГТО</a:t>
            </a:r>
            <a:r>
              <a:rPr lang="ru-RU" sz="2400" dirty="0" smtClean="0"/>
              <a:t>. </a:t>
            </a:r>
            <a:endParaRPr lang="ru-RU" sz="2800" dirty="0" smtClean="0"/>
          </a:p>
          <a:p>
            <a:r>
              <a:rPr lang="ru-RU" u="sng" dirty="0" smtClean="0"/>
              <a:t>В Архангельской области </a:t>
            </a:r>
            <a:r>
              <a:rPr lang="ru-RU" dirty="0" smtClean="0"/>
              <a:t>сдача норм ГТО началась с 2016 года.</a:t>
            </a:r>
          </a:p>
          <a:p>
            <a:r>
              <a:rPr lang="ru-RU" u="sng" dirty="0" smtClean="0"/>
              <a:t>Приказом управления социального развития администрации города </a:t>
            </a:r>
            <a:r>
              <a:rPr lang="ru-RU" dirty="0" smtClean="0"/>
              <a:t>от 31.12.2015 г. № 763 в городе Коряжме создан Центр тестирования по выполнению норм ГТО (при МОУ ДО «</a:t>
            </a:r>
            <a:r>
              <a:rPr lang="ru-RU" dirty="0" err="1" smtClean="0"/>
              <a:t>Коряжемская</a:t>
            </a:r>
            <a:r>
              <a:rPr lang="ru-RU" dirty="0" smtClean="0"/>
              <a:t> ДЮСШ», </a:t>
            </a:r>
            <a:r>
              <a:rPr lang="ru-RU" dirty="0" err="1" smtClean="0"/>
              <a:t>ул.Дыбцына</a:t>
            </a:r>
            <a:r>
              <a:rPr lang="ru-RU" dirty="0" smtClean="0"/>
              <a:t>, д.13), тел.3-15-82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188640"/>
            <a:ext cx="69127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 наши дни ГТО</a:t>
            </a:r>
            <a:endParaRPr lang="ru-RU" sz="5400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9765" y="1268760"/>
            <a:ext cx="3312368" cy="4725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4851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LaVbhym-UGY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71472" y="785794"/>
            <a:ext cx="8001056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Всероссийский физкультурно-спортивный комплекс ГТО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основывается на следующих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принципах: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а) добровольность и доступность;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б) оздоровительная и личностно ориентированная направленность;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в) обязательность медицинского контроля;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г) учет региональных особенностей и национальных традиций.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3" name="Picture 2" descr="C:\Users\User\Pictures\ГТО\logo-l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9056" y="5572140"/>
            <a:ext cx="3926348" cy="10715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9700" y="0"/>
            <a:ext cx="9004300" cy="157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2844" y="1196752"/>
            <a:ext cx="90011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 Обновленная расшифровка ГТО звучит как: «Горжусь тобой, Отечество!»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 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 </a:t>
            </a:r>
            <a:r>
              <a:rPr lang="ru-RU" sz="2800" i="1" dirty="0" smtClean="0">
                <a:solidFill>
                  <a:srgbClr val="002060"/>
                </a:solidFill>
              </a:rPr>
              <a:t>Это название-призыв оказалось более личным, более теплым, в нем напрямую упоминается святое для русского человека слово «Отечество».</a:t>
            </a:r>
            <a:endParaRPr lang="ru-RU" sz="2800" i="1" dirty="0">
              <a:solidFill>
                <a:srgbClr val="002060"/>
              </a:solidFill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391" y="4210083"/>
            <a:ext cx="4104456" cy="2498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7521" y="4210083"/>
            <a:ext cx="3796927" cy="2531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16074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pPr algn="ctr">
              <a:buNone/>
            </a:pPr>
            <a:r>
              <a:rPr lang="ru-RU" smtClean="0">
                <a:solidFill>
                  <a:srgbClr val="FF0000"/>
                </a:solidFill>
              </a:rPr>
              <a:t>Возрастные группы ГТО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4294967295"/>
          </p:nvPr>
        </p:nvGraphicFramePr>
        <p:xfrm>
          <a:off x="285720" y="1359312"/>
          <a:ext cx="8572560" cy="48412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0318"/>
                <a:gridCol w="6072242"/>
              </a:tblGrid>
              <a:tr h="38263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Ступени комплекса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Возрастные категории</a:t>
                      </a:r>
                      <a:endParaRPr lang="ru-RU" dirty="0"/>
                    </a:p>
                  </a:txBody>
                  <a:tcPr/>
                </a:tc>
              </a:tr>
              <a:tr h="382631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ступень I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Дошкольники, школьники 1-2 классов, дети 6-8 лет 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49088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ступень II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школьники 3-4 классов, дети 9-10 лет 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82631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ступень III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школьники 5-6 классов, дети 11-12 лет 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82631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ступень IV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школьники 7-9 классов, дети 13-15 лет 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587324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ступень V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школьники 10-11 классов, проф. образование (16 – 17 лет)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917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ступень VI</a:t>
                      </a:r>
                      <a:endParaRPr lang="ru-RU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возраст физкультурников: 18-29 лет 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826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ступень VII</a:t>
                      </a:r>
                      <a:endParaRPr lang="ru-RU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возраст физкультурников: 30-39 лет 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82631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ступень VIII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возраст от 40 до 49 лет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82631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ступень IX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возраст от 50 до 59 лет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826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ступень X</a:t>
                      </a:r>
                      <a:endParaRPr lang="ru-RU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возраст от 60 до 69 лет 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82631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ступень XI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возраст от 70 лет и больше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"/>
            <a:ext cx="8143931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10768" cy="650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80963"/>
            <a:ext cx="8643997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8858280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29717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0"/>
            <a:ext cx="7786742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52"/>
            <a:ext cx="8786842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2852"/>
            <a:ext cx="8643998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8715435" cy="650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3825"/>
            <a:ext cx="8501122" cy="661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8358245" cy="64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50112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5" y="214290"/>
            <a:ext cx="8429684" cy="6215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09550"/>
            <a:ext cx="8429684" cy="643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5" y="0"/>
            <a:ext cx="8286808" cy="6429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7" y="0"/>
            <a:ext cx="8001056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8286808" cy="650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"/>
            <a:ext cx="8143931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1" y="0"/>
            <a:ext cx="8143932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1" y="214290"/>
            <a:ext cx="8215370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2852"/>
            <a:ext cx="8572560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8358246" cy="650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429683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8501121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1" y="0"/>
            <a:ext cx="8715436" cy="664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572560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429684" cy="664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9" y="285728"/>
            <a:ext cx="7234262" cy="857256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Награждение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Содержимое 3" descr="2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928662" y="1428736"/>
            <a:ext cx="7215238" cy="35004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85720" y="4929198"/>
            <a:ext cx="87154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Физкультурники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оцениваются тремя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знаками отличия: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бронзовым, серебряным и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золотым. (</a:t>
            </a:r>
            <a:r>
              <a:rPr lang="ru-RU" sz="2000" dirty="0" smtClean="0"/>
              <a:t>с 2016 года абитуриентам-обладателям золотого знака отличия ГТО при поступлении предусмотрено начисление дополнительных баллов к ЕГЭ</a:t>
            </a:r>
            <a:r>
              <a:rPr lang="ru-RU" sz="2000" dirty="0" smtClean="0">
                <a:solidFill>
                  <a:srgbClr val="002060"/>
                </a:solidFill>
                <a:latin typeface="Calibri"/>
              </a:rPr>
              <a:t>).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143000" y="0"/>
            <a:ext cx="7286652" cy="6572272"/>
          </a:xfrm>
        </p:spPr>
        <p:txBody>
          <a:bodyPr>
            <a:normAutofit fontScale="70000" lnSpcReduction="20000"/>
          </a:bodyPr>
          <a:lstStyle/>
          <a:p>
            <a:r>
              <a:rPr lang="ru-RU" sz="2300" b="1" dirty="0" smtClean="0"/>
              <a:t>Для того чтобы выполнить нормы ГТО, участник проходит регистрацию в АИС ГТО по адресу: </a:t>
            </a:r>
          </a:p>
          <a:p>
            <a:pPr>
              <a:buNone/>
            </a:pPr>
            <a:r>
              <a:rPr lang="en-US" sz="2300" b="1" dirty="0" smtClean="0">
                <a:solidFill>
                  <a:schemeClr val="tx1"/>
                </a:solidFill>
                <a:hlinkClick r:id="rId2"/>
              </a:rPr>
              <a:t>https</a:t>
            </a:r>
            <a:r>
              <a:rPr lang="ru-RU" sz="2300" b="1" dirty="0" smtClean="0">
                <a:solidFill>
                  <a:schemeClr val="tx1"/>
                </a:solidFill>
                <a:hlinkClick r:id="rId2"/>
              </a:rPr>
              <a:t>://</a:t>
            </a:r>
            <a:r>
              <a:rPr lang="en-US" sz="2300" b="1" dirty="0" smtClean="0">
                <a:solidFill>
                  <a:schemeClr val="tx1"/>
                </a:solidFill>
                <a:hlinkClick r:id="rId2"/>
              </a:rPr>
              <a:t>user.gto.ru</a:t>
            </a:r>
            <a:r>
              <a:rPr lang="ru-RU" sz="2300" b="1" dirty="0" smtClean="0">
                <a:solidFill>
                  <a:schemeClr val="tx1"/>
                </a:solidFill>
                <a:hlinkClick r:id="rId2"/>
              </a:rPr>
              <a:t>/</a:t>
            </a:r>
            <a:r>
              <a:rPr lang="en-US" sz="2300" b="1" dirty="0" smtClean="0">
                <a:solidFill>
                  <a:schemeClr val="tx1"/>
                </a:solidFill>
                <a:hlinkClick r:id="rId2"/>
              </a:rPr>
              <a:t>user</a:t>
            </a:r>
            <a:r>
              <a:rPr lang="ru-RU" sz="2300" b="1" dirty="0" smtClean="0">
                <a:solidFill>
                  <a:schemeClr val="tx1"/>
                </a:solidFill>
                <a:hlinkClick r:id="rId2"/>
              </a:rPr>
              <a:t>/</a:t>
            </a:r>
            <a:r>
              <a:rPr lang="en-US" sz="2300" b="1" dirty="0" smtClean="0">
                <a:solidFill>
                  <a:schemeClr val="tx1"/>
                </a:solidFill>
                <a:hlinkClick r:id="rId2"/>
              </a:rPr>
              <a:t>register</a:t>
            </a:r>
            <a:endParaRPr lang="ru-RU" sz="2300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300" dirty="0" smtClean="0"/>
              <a:t>Пошаговая регистрация на сайте:</a:t>
            </a:r>
          </a:p>
          <a:p>
            <a:pPr>
              <a:buNone/>
            </a:pPr>
            <a:r>
              <a:rPr lang="ru-RU" sz="2300" dirty="0" smtClean="0"/>
              <a:t>Шаг 1.</a:t>
            </a:r>
          </a:p>
          <a:p>
            <a:pPr>
              <a:buNone/>
            </a:pPr>
            <a:r>
              <a:rPr lang="ru-RU" sz="2300" dirty="0" smtClean="0"/>
              <a:t>Персональные данные (ФИО, пол, дата рождения, ввод кода с картинки)</a:t>
            </a:r>
          </a:p>
          <a:p>
            <a:pPr>
              <a:buNone/>
            </a:pPr>
            <a:r>
              <a:rPr lang="ru-RU" sz="2300" dirty="0" smtClean="0"/>
              <a:t>Шаг 2.</a:t>
            </a:r>
          </a:p>
          <a:p>
            <a:pPr>
              <a:buNone/>
            </a:pPr>
            <a:r>
              <a:rPr lang="ru-RU" sz="2300" dirty="0" smtClean="0"/>
              <a:t>Адрес регистрации (электронный адрес, мобильный телефон)</a:t>
            </a:r>
          </a:p>
          <a:p>
            <a:pPr>
              <a:buNone/>
            </a:pPr>
            <a:r>
              <a:rPr lang="ru-RU" sz="2300" dirty="0" smtClean="0"/>
              <a:t>Шаг 3.</a:t>
            </a:r>
          </a:p>
          <a:p>
            <a:pPr>
              <a:buNone/>
            </a:pPr>
            <a:r>
              <a:rPr lang="ru-RU" sz="2300" dirty="0" smtClean="0"/>
              <a:t>Информация об образовании и трудоустройстве (выбрать нужный вариант из списка)</a:t>
            </a:r>
          </a:p>
          <a:p>
            <a:pPr>
              <a:buNone/>
            </a:pPr>
            <a:r>
              <a:rPr lang="ru-RU" sz="2300" dirty="0" smtClean="0"/>
              <a:t>Шаг 4.</a:t>
            </a:r>
          </a:p>
          <a:p>
            <a:pPr>
              <a:buNone/>
            </a:pPr>
            <a:r>
              <a:rPr lang="ru-RU" sz="2300" dirty="0" smtClean="0"/>
              <a:t>Информация о спортивных предпочтениях (выбрать нужный вариант из списка)</a:t>
            </a:r>
          </a:p>
          <a:p>
            <a:pPr>
              <a:buNone/>
            </a:pPr>
            <a:r>
              <a:rPr lang="ru-RU" sz="2300" dirty="0" smtClean="0"/>
              <a:t>Шаг 5.</a:t>
            </a:r>
          </a:p>
          <a:p>
            <a:pPr>
              <a:buNone/>
            </a:pPr>
            <a:r>
              <a:rPr lang="ru-RU" sz="2300" dirty="0" smtClean="0"/>
              <a:t>Фотография участника (загрузить свою фотографию)</a:t>
            </a:r>
          </a:p>
          <a:p>
            <a:pPr>
              <a:buNone/>
            </a:pPr>
            <a:r>
              <a:rPr lang="ru-RU" sz="2300" dirty="0" smtClean="0"/>
              <a:t>Шаг 6.</a:t>
            </a:r>
          </a:p>
          <a:p>
            <a:pPr>
              <a:buNone/>
            </a:pPr>
            <a:r>
              <a:rPr lang="ru-RU" sz="2300" dirty="0" smtClean="0"/>
              <a:t>Ввод пароля</a:t>
            </a:r>
          </a:p>
          <a:p>
            <a:pPr>
              <a:buNone/>
            </a:pPr>
            <a:r>
              <a:rPr lang="ru-RU" sz="2300" dirty="0" smtClean="0"/>
              <a:t>Шаг 7.</a:t>
            </a:r>
          </a:p>
          <a:p>
            <a:pPr>
              <a:buNone/>
            </a:pPr>
            <a:r>
              <a:rPr lang="ru-RU" sz="2300" dirty="0" smtClean="0"/>
              <a:t>Согласие на обработку персональных данных  (внимательно прочитайте соглашение. Поставьте галочку в поле *согласен)</a:t>
            </a:r>
          </a:p>
          <a:p>
            <a:pPr>
              <a:buNone/>
            </a:pPr>
            <a:r>
              <a:rPr lang="ru-RU" sz="2300" b="1" dirty="0" smtClean="0">
                <a:solidFill>
                  <a:srgbClr val="002060"/>
                </a:solidFill>
                <a:latin typeface="Calibri" pitchFamily="34" charset="0"/>
              </a:rPr>
              <a:t> Каждому зарегистрированному будет присвоен </a:t>
            </a:r>
            <a:r>
              <a:rPr lang="ru-RU" sz="2300" b="1" dirty="0" smtClean="0">
                <a:solidFill>
                  <a:srgbClr val="FF0000"/>
                </a:solidFill>
                <a:latin typeface="Calibri" pitchFamily="34" charset="0"/>
              </a:rPr>
              <a:t>индивидуальный </a:t>
            </a:r>
            <a:r>
              <a:rPr lang="en-US" sz="2300" b="1" dirty="0" smtClean="0">
                <a:solidFill>
                  <a:srgbClr val="FF0000"/>
                </a:solidFill>
                <a:latin typeface="Calibri" pitchFamily="34" charset="0"/>
              </a:rPr>
              <a:t>ID</a:t>
            </a:r>
            <a:r>
              <a:rPr lang="ru-RU" sz="2300" b="1" dirty="0" smtClean="0">
                <a:solidFill>
                  <a:srgbClr val="FF0000"/>
                </a:solidFill>
                <a:latin typeface="Calibri" pitchFamily="34" charset="0"/>
              </a:rPr>
              <a:t>-номер</a:t>
            </a:r>
            <a:endParaRPr lang="ru-RU" sz="23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00100" y="1857364"/>
            <a:ext cx="7286675" cy="1643074"/>
          </a:xfrm>
        </p:spPr>
        <p:txBody>
          <a:bodyPr>
            <a:noAutofit/>
          </a:bodyPr>
          <a:lstStyle/>
          <a:p>
            <a:pPr algn="ctr"/>
            <a:r>
              <a:rPr lang="en-US" sz="9600" b="1" dirty="0" smtClean="0">
                <a:latin typeface="Times New Roman" pitchFamily="18" charset="0"/>
                <a:cs typeface="Times New Roman" pitchFamily="18" charset="0"/>
              </a:rPr>
              <a:t>www.gto.ru</a:t>
            </a:r>
            <a:endParaRPr lang="ru-RU" sz="9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3" y="428605"/>
            <a:ext cx="8501122" cy="107157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dirty="0" smtClean="0">
                <a:solidFill>
                  <a:srgbClr val="FF0000"/>
                </a:solidFill>
              </a:rPr>
              <a:t>Сайт для регистрации: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19458" name="Picture 2" descr="C:\Users\User\Pictures\ГТО\logo-l2.pn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4000504"/>
            <a:ext cx="8715404" cy="22860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714348" y="731520"/>
            <a:ext cx="8215370" cy="5412124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smtClean="0"/>
              <a:t>  </a:t>
            </a:r>
            <a:r>
              <a:rPr lang="ru-RU" sz="3200" b="1" u="sng" dirty="0" smtClean="0"/>
              <a:t>В 2016 году </a:t>
            </a:r>
            <a:r>
              <a:rPr lang="ru-RU" sz="3200" dirty="0" smtClean="0"/>
              <a:t>в сдаче норм ГТО приняло участие 196 человек (из них 57 учащихся 11-х классов)</a:t>
            </a:r>
          </a:p>
          <a:p>
            <a:pPr>
              <a:buNone/>
            </a:pPr>
            <a:r>
              <a:rPr lang="ru-RU" sz="3200" dirty="0" smtClean="0"/>
              <a:t>  </a:t>
            </a:r>
            <a:r>
              <a:rPr lang="ru-RU" sz="3200" u="sng" dirty="0" smtClean="0"/>
              <a:t>Знаки отличия получили:</a:t>
            </a:r>
          </a:p>
          <a:p>
            <a:pPr>
              <a:buNone/>
            </a:pPr>
            <a:r>
              <a:rPr lang="ru-RU" sz="3200" b="1" i="1" dirty="0" smtClean="0"/>
              <a:t>  Золотой знак отличия </a:t>
            </a:r>
            <a:r>
              <a:rPr lang="ru-RU" sz="3200" dirty="0" smtClean="0"/>
              <a:t>– 26 выпускников</a:t>
            </a:r>
          </a:p>
          <a:p>
            <a:pPr>
              <a:buNone/>
            </a:pPr>
            <a:r>
              <a:rPr lang="ru-RU" sz="3200" dirty="0" smtClean="0"/>
              <a:t>  </a:t>
            </a:r>
            <a:r>
              <a:rPr lang="ru-RU" sz="3200" b="1" i="1" dirty="0" smtClean="0"/>
              <a:t>Серебряный знак отличия </a:t>
            </a:r>
            <a:r>
              <a:rPr lang="ru-RU" sz="3200" dirty="0" smtClean="0"/>
              <a:t>– 8 выпускников</a:t>
            </a:r>
          </a:p>
          <a:p>
            <a:pPr>
              <a:buNone/>
            </a:pPr>
            <a:r>
              <a:rPr lang="ru-RU" sz="3200" dirty="0" smtClean="0"/>
              <a:t>  </a:t>
            </a:r>
            <a:r>
              <a:rPr lang="ru-RU" sz="3200" b="1" i="1" dirty="0" smtClean="0"/>
              <a:t>Бронзовый знак отличия </a:t>
            </a:r>
            <a:r>
              <a:rPr lang="ru-RU" sz="3200" dirty="0" smtClean="0"/>
              <a:t>– 3 выпускника</a:t>
            </a:r>
          </a:p>
          <a:p>
            <a:pPr>
              <a:buNone/>
            </a:pPr>
            <a:r>
              <a:rPr lang="ru-RU" sz="2800" dirty="0" smtClean="0"/>
              <a:t>  </a:t>
            </a:r>
            <a:endParaRPr lang="ru-RU" sz="2800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71472" y="1071546"/>
          <a:ext cx="8072493" cy="3225300"/>
        </p:xfrm>
        <a:graphic>
          <a:graphicData uri="http://schemas.openxmlformats.org/drawingml/2006/table">
            <a:tbl>
              <a:tblPr/>
              <a:tblGrid>
                <a:gridCol w="708988"/>
                <a:gridCol w="1463850"/>
                <a:gridCol w="1449363"/>
                <a:gridCol w="946391"/>
                <a:gridCol w="1380959"/>
                <a:gridCol w="762907"/>
                <a:gridCol w="1360035"/>
              </a:tblGrid>
              <a:tr h="20158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r>
                        <a:rPr lang="ru-RU" sz="1300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300" dirty="0"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300" dirty="0" err="1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Times New Roman"/>
                          <a:ea typeface="Times New Roman"/>
                          <a:cs typeface="Times New Roman"/>
                        </a:rPr>
                        <a:t>Ф.И.О.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полностью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/>
                          <a:ea typeface="Times New Roman"/>
                          <a:cs typeface="Times New Roman"/>
                        </a:rPr>
                        <a:t>Дата рождения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полностью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/>
                          <a:ea typeface="Times New Roman"/>
                          <a:cs typeface="Times New Roman"/>
                        </a:rPr>
                        <a:t>Полных 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/>
                          <a:ea typeface="Times New Roman"/>
                          <a:cs typeface="Times New Roman"/>
                        </a:rPr>
                        <a:t>лет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latin typeface="Times New Roman"/>
                          <a:ea typeface="Times New Roman"/>
                          <a:cs typeface="Times New Roman"/>
                        </a:rPr>
                        <a:t>Организация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latin typeface="Times New Roman"/>
                          <a:ea typeface="Times New Roman"/>
                          <a:cs typeface="Times New Roman"/>
                        </a:rPr>
                        <a:t>ID</a:t>
                      </a:r>
                      <a:r>
                        <a:rPr lang="ru-RU" sz="1300">
                          <a:latin typeface="Times New Roman"/>
                          <a:ea typeface="Times New Roman"/>
                          <a:cs typeface="Times New Roman"/>
                        </a:rPr>
                        <a:t> номер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/>
                          <a:ea typeface="Times New Roman"/>
                          <a:cs typeface="Times New Roman"/>
                        </a:rPr>
                        <a:t>Подпись и печать врача, группа здоровья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1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1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1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5633" marR="656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6" name="Rectangle 2"/>
          <p:cNvSpPr>
            <a:spLocks noChangeArrowheads="1"/>
          </p:cNvSpPr>
          <p:nvPr/>
        </p:nvSpPr>
        <p:spPr bwMode="auto">
          <a:xfrm rot="10800000" flipV="1">
            <a:off x="1571604" y="538608"/>
            <a:ext cx="614366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Образец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заявки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327</TotalTime>
  <Words>670</Words>
  <Application>Microsoft Office PowerPoint</Application>
  <PresentationFormat>Экран (4:3)</PresentationFormat>
  <Paragraphs>103</Paragraphs>
  <Slides>44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Возрастные группы ГТО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Награждение </vt:lpstr>
      <vt:lpstr>Слайд 41</vt:lpstr>
      <vt:lpstr>Сайт для регистрации:</vt:lpstr>
      <vt:lpstr>Слайд 43</vt:lpstr>
      <vt:lpstr>Слайд 44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Admin</cp:lastModifiedBy>
  <cp:revision>55</cp:revision>
  <dcterms:created xsi:type="dcterms:W3CDTF">2015-04-05T04:59:04Z</dcterms:created>
  <dcterms:modified xsi:type="dcterms:W3CDTF">2017-04-05T09:14:15Z</dcterms:modified>
</cp:coreProperties>
</file>